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6858000" cy="9144000" type="screen4x3"/>
  <p:notesSz cx="9653588" cy="68770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2364" y="-11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182776" cy="34379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468584" y="0"/>
            <a:ext cx="4182776" cy="343796"/>
          </a:xfrm>
          <a:prstGeom prst="rect">
            <a:avLst/>
          </a:prstGeom>
        </p:spPr>
        <p:txBody>
          <a:bodyPr vert="horz" lIns="91440" tIns="45720" rIns="91440" bIns="45720" rtlCol="0"/>
          <a:lstStyle>
            <a:lvl1pPr algn="r">
              <a:defRPr sz="1200"/>
            </a:lvl1pPr>
          </a:lstStyle>
          <a:p>
            <a:fld id="{C74C5901-9855-43C7-A69C-F84D4ACD43B5}" type="datetimeFigureOut">
              <a:rPr lang="ru-RU" smtClean="0"/>
              <a:t>07.04.2013</a:t>
            </a:fld>
            <a:endParaRPr lang="ru-RU"/>
          </a:p>
        </p:txBody>
      </p:sp>
      <p:sp>
        <p:nvSpPr>
          <p:cNvPr id="4" name="Нижний колонтитул 3"/>
          <p:cNvSpPr>
            <a:spLocks noGrp="1"/>
          </p:cNvSpPr>
          <p:nvPr>
            <p:ph type="ftr" sz="quarter" idx="2"/>
          </p:nvPr>
        </p:nvSpPr>
        <p:spPr>
          <a:xfrm>
            <a:off x="0" y="6532123"/>
            <a:ext cx="4182776" cy="343796"/>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468584" y="6532123"/>
            <a:ext cx="4182776" cy="343796"/>
          </a:xfrm>
          <a:prstGeom prst="rect">
            <a:avLst/>
          </a:prstGeom>
        </p:spPr>
        <p:txBody>
          <a:bodyPr vert="horz" lIns="91440" tIns="45720" rIns="91440" bIns="45720" rtlCol="0" anchor="b"/>
          <a:lstStyle>
            <a:lvl1pPr algn="r">
              <a:defRPr sz="1200"/>
            </a:lvl1pPr>
          </a:lstStyle>
          <a:p>
            <a:fld id="{0D977716-3B98-4485-A2F5-BEF055FA59A9}" type="slidenum">
              <a:rPr lang="ru-RU" smtClean="0"/>
              <a:t>‹#›</a:t>
            </a:fld>
            <a:endParaRPr lang="ru-RU"/>
          </a:p>
        </p:txBody>
      </p:sp>
    </p:spTree>
    <p:extLst>
      <p:ext uri="{BB962C8B-B14F-4D97-AF65-F5344CB8AC3E}">
        <p14:creationId xmlns:p14="http://schemas.microsoft.com/office/powerpoint/2010/main" val="3266880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182776" cy="34379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468584" y="0"/>
            <a:ext cx="4182776" cy="343796"/>
          </a:xfrm>
          <a:prstGeom prst="rect">
            <a:avLst/>
          </a:prstGeom>
        </p:spPr>
        <p:txBody>
          <a:bodyPr vert="horz" lIns="91440" tIns="45720" rIns="91440" bIns="45720" rtlCol="0"/>
          <a:lstStyle>
            <a:lvl1pPr algn="r">
              <a:defRPr sz="1200"/>
            </a:lvl1pPr>
          </a:lstStyle>
          <a:p>
            <a:fld id="{660F64F4-2125-4792-A8BD-7C676819543E}" type="datetimeFigureOut">
              <a:rPr lang="ru-RU" smtClean="0"/>
              <a:t>07.04.2013</a:t>
            </a:fld>
            <a:endParaRPr lang="ru-RU"/>
          </a:p>
        </p:txBody>
      </p:sp>
      <p:sp>
        <p:nvSpPr>
          <p:cNvPr id="4" name="Образ слайда 3"/>
          <p:cNvSpPr>
            <a:spLocks noGrp="1" noRot="1" noChangeAspect="1"/>
          </p:cNvSpPr>
          <p:nvPr>
            <p:ph type="sldImg" idx="2"/>
          </p:nvPr>
        </p:nvSpPr>
        <p:spPr>
          <a:xfrm>
            <a:off x="3859213" y="515938"/>
            <a:ext cx="1935162" cy="2578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64914" y="3266061"/>
            <a:ext cx="7723762" cy="309529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6532123"/>
            <a:ext cx="4182776" cy="343796"/>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468584" y="6532123"/>
            <a:ext cx="4182776" cy="343796"/>
          </a:xfrm>
          <a:prstGeom prst="rect">
            <a:avLst/>
          </a:prstGeom>
        </p:spPr>
        <p:txBody>
          <a:bodyPr vert="horz" lIns="91440" tIns="45720" rIns="91440" bIns="45720" rtlCol="0" anchor="b"/>
          <a:lstStyle>
            <a:lvl1pPr algn="r">
              <a:defRPr sz="1200"/>
            </a:lvl1pPr>
          </a:lstStyle>
          <a:p>
            <a:fld id="{F681F9E4-C05B-4DB1-A1D6-E9622B485771}" type="slidenum">
              <a:rPr lang="ru-RU" smtClean="0"/>
              <a:t>‹#›</a:t>
            </a:fld>
            <a:endParaRPr lang="ru-RU"/>
          </a:p>
        </p:txBody>
      </p:sp>
    </p:spTree>
    <p:extLst>
      <p:ext uri="{BB962C8B-B14F-4D97-AF65-F5344CB8AC3E}">
        <p14:creationId xmlns:p14="http://schemas.microsoft.com/office/powerpoint/2010/main" val="1894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23614" y="359591"/>
            <a:ext cx="6000792" cy="5878532"/>
          </a:xfrm>
          <a:prstGeom prst="rect">
            <a:avLst/>
          </a:prstGeom>
          <a:noFill/>
        </p:spPr>
        <p:txBody>
          <a:bodyPr wrap="square" rtlCol="0">
            <a:spAutoFit/>
          </a:bodyPr>
          <a:lstStyle/>
          <a:p>
            <a:pPr algn="ctr"/>
            <a:endParaRPr lang="ru-RU" sz="2000" b="1" dirty="0" smtClean="0">
              <a:solidFill>
                <a:srgbClr val="FF0000"/>
              </a:solidFill>
              <a:latin typeface="Times New Roman" pitchFamily="18" charset="0"/>
              <a:cs typeface="Times New Roman" pitchFamily="18" charset="0"/>
            </a:endParaRPr>
          </a:p>
          <a:p>
            <a:pPr algn="ctr"/>
            <a:r>
              <a:rPr lang="ru-RU" sz="2000" b="1" dirty="0" smtClean="0">
                <a:solidFill>
                  <a:srgbClr val="FF0000"/>
                </a:solidFill>
                <a:latin typeface="Times New Roman" pitchFamily="18" charset="0"/>
                <a:cs typeface="Times New Roman" pitchFamily="18" charset="0"/>
              </a:rPr>
              <a:t> «Дом, семья»</a:t>
            </a:r>
            <a:endParaRPr lang="ru-RU" sz="2000" dirty="0" smtClean="0">
              <a:solidFill>
                <a:srgbClr val="FF0000"/>
              </a:solidFill>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Побуждать детей творчески воспроизводить в играх быт семьи. Совершенствовать умение самостоятельно создавать для задуманного сюжета игровую обстановку. Раскрывать нравственную сущность деятельности взрослых людей: ответственное отношение к своим обязанностям, взаимопомощь и коллективный характер труда.</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мама, папа, дети, бабушка, дедушка.</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Игровые проблемные ситуации: «Когда мамы и папы нет дома» (забота о младших, выполнение посильной домашней работы), «Мы готовимся к празднику» (совместные дела с семьей), «Встречаем гостей» (правила приема гостей, поведение в гостях), «Наш выходной день» и др. Вносить в игру элементы труда: стирка кукольного белья, починка одежды, уборка помещения. По ходу игры подбирать, менять игрушки, предметы, конструировать игровую обстановку с помощью разнообразного подсобного материала, использовать собственные самоделки, применять природный материал.</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Чтение рассказа В. Осеевой «Волшебное слово» и последующая беседа. Задание детям: узнать дома о труде родителей. Беседа о труде родителей с использованием иллюстрированного материала. Создание альбома «Наши папы и мамы трудятся». Рассматривание семейных фотографий. Инсценировка стихотворения С. Михалкова «А что у вас?». Составление детьми рассказов на тему «Как я живу дома». Беседа на тему «Как я помогаю взрослым» с участием Петрушки.  Изготовление с детьми атрибутов к игре.</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предметы домашнего обихода, куклы.</a:t>
            </a:r>
            <a:endParaRPr lang="ru-RU" sz="14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500034"/>
            <a:ext cx="6286544" cy="7929618"/>
          </a:xfrm>
          <a:prstGeom prst="rect">
            <a:avLst/>
          </a:prstGeom>
          <a:noFill/>
        </p:spPr>
        <p:txBody>
          <a:bodyPr wrap="square" rtlCol="0">
            <a:spAutoFit/>
          </a:bodyPr>
          <a:lstStyle/>
          <a:p>
            <a:pPr algn="ctr"/>
            <a:r>
              <a:rPr lang="ru-RU" sz="2000" dirty="0" smtClean="0">
                <a:solidFill>
                  <a:srgbClr val="FF0000"/>
                </a:solidFill>
              </a:rPr>
              <a:t> </a:t>
            </a:r>
            <a:r>
              <a:rPr lang="ru-RU" sz="2000" b="1" dirty="0" smtClean="0">
                <a:solidFill>
                  <a:srgbClr val="FF0000"/>
                </a:solidFill>
                <a:latin typeface="Times New Roman" pitchFamily="18" charset="0"/>
                <a:cs typeface="Times New Roman" pitchFamily="18" charset="0"/>
              </a:rPr>
              <a:t>«Детский сад»</a:t>
            </a:r>
            <a:endParaRPr lang="ru-RU" sz="2000" dirty="0" smtClean="0">
              <a:solidFill>
                <a:srgbClr val="FF0000"/>
              </a:solidFill>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расширить и закрепить представления детей о содержании трудовых действий сотрудников детского сада.</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воспитатель, младший воспитатель, логопед, заведующая, повар, музыкальный руководитель, физкультурный руководитель, медсестра, врач, дети, родители.</a:t>
            </a:r>
          </a:p>
          <a:p>
            <a:r>
              <a:rPr lang="ru-RU" sz="1400" b="1" u="sng" dirty="0" smtClean="0">
                <a:solidFill>
                  <a:schemeClr val="tx2">
                    <a:lumMod val="50000"/>
                  </a:schemeClr>
                </a:solidFill>
                <a:latin typeface="Times New Roman" pitchFamily="18" charset="0"/>
                <a:cs typeface="Times New Roman" pitchFamily="18" charset="0"/>
              </a:rPr>
              <a:t>Игровые действия: </a:t>
            </a:r>
            <a:r>
              <a:rPr lang="ru-RU" sz="1400" dirty="0" smtClean="0">
                <a:solidFill>
                  <a:schemeClr val="tx2">
                    <a:lumMod val="50000"/>
                  </a:schemeClr>
                </a:solidFill>
                <a:latin typeface="Times New Roman" pitchFamily="18" charset="0"/>
                <a:cs typeface="Times New Roman" pitchFamily="18" charset="0"/>
              </a:rPr>
              <a:t>Воспитатель принимает детей, беседует с родителями, проводит утреннюю зарядку, занятия, организует игры... Младший воспитатель следит за порядком в группе, оказывает помощь воспитателю в подготовке к занятиям, получает еду… Логопед занимается с детьми постановками звуков, развитием речи… Муз. руководитель проводит муз. занятие. Врач осматривает детей, слушает, делает назначения. Медсестра взвешивает, измеряет детей, делает прививки, уколы, дает таблетки, проверяет чистоту групп, кухни. Повар готовит еду, выдает ее помощникам воспитателя.</a:t>
            </a:r>
          </a:p>
          <a:p>
            <a:r>
              <a:rPr lang="ru-RU" sz="1400" b="1" u="sng" dirty="0" smtClean="0">
                <a:solidFill>
                  <a:schemeClr val="tx2">
                    <a:lumMod val="50000"/>
                  </a:schemeClr>
                </a:solidFill>
                <a:latin typeface="Times New Roman" pitchFamily="18" charset="0"/>
                <a:cs typeface="Times New Roman" pitchFamily="18" charset="0"/>
              </a:rPr>
              <a:t>Игровые ситуации:</a:t>
            </a:r>
            <a:r>
              <a:rPr lang="ru-RU" sz="1400" dirty="0" smtClean="0">
                <a:solidFill>
                  <a:schemeClr val="tx2">
                    <a:lumMod val="50000"/>
                  </a:schemeClr>
                </a:solidFill>
                <a:latin typeface="Times New Roman" pitchFamily="18" charset="0"/>
                <a:cs typeface="Times New Roman" pitchFamily="18" charset="0"/>
              </a:rPr>
              <a:t> «Утренний прием», «Наши занятия», «На прогулке», «На музыкальном занятии», «На физкультурном занятии», «Осмотр врача», «Обед в </a:t>
            </a:r>
            <a:r>
              <a:rPr lang="ru-RU" sz="1400" dirty="0" err="1" smtClean="0">
                <a:solidFill>
                  <a:schemeClr val="tx2">
                    <a:lumMod val="50000"/>
                  </a:schemeClr>
                </a:solidFill>
                <a:latin typeface="Times New Roman" pitchFamily="18" charset="0"/>
                <a:cs typeface="Times New Roman" pitchFamily="18" charset="0"/>
              </a:rPr>
              <a:t>д</a:t>
            </a:r>
            <a:r>
              <a:rPr lang="ru-RU" sz="1400" dirty="0" smtClean="0">
                <a:solidFill>
                  <a:schemeClr val="tx2">
                    <a:lumMod val="50000"/>
                  </a:schemeClr>
                </a:solidFill>
                <a:latin typeface="Times New Roman" pitchFamily="18" charset="0"/>
                <a:cs typeface="Times New Roman" pitchFamily="18" charset="0"/>
              </a:rPr>
              <a:t>/саду» и др.</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Наблюдение за работой воспитателя, помощника воспитателя. Беседа с детьми о работе воспитателя, помощника воспитателя, повара, медсестры и др. работников </a:t>
            </a:r>
            <a:r>
              <a:rPr lang="ru-RU" sz="1400" dirty="0" err="1" smtClean="0">
                <a:solidFill>
                  <a:schemeClr val="tx2">
                    <a:lumMod val="50000"/>
                  </a:schemeClr>
                </a:solidFill>
                <a:latin typeface="Times New Roman" pitchFamily="18" charset="0"/>
                <a:cs typeface="Times New Roman" pitchFamily="18" charset="0"/>
              </a:rPr>
              <a:t>д</a:t>
            </a:r>
            <a:r>
              <a:rPr lang="ru-RU" sz="1400" dirty="0" smtClean="0">
                <a:solidFill>
                  <a:schemeClr val="tx2">
                    <a:lumMod val="50000"/>
                  </a:schemeClr>
                </a:solidFill>
                <a:latin typeface="Times New Roman" pitchFamily="18" charset="0"/>
                <a:cs typeface="Times New Roman" pitchFamily="18" charset="0"/>
              </a:rPr>
              <a:t>/сада. Экскурсия-осмотр музыкального (физкультурного) зала с последующей беседой о работе муз. руководителя (физ. рук.). Экскурсия-осмотр мед. кабинета, наблюдение за работой врача, беседы из личного опыта детей. Осмотр кухни, беседа о техническом оборудовании, облегчающем труд работников кухни. Игра-драматизация по стихотворению </a:t>
            </a:r>
            <a:r>
              <a:rPr lang="ru-RU" sz="1400" dirty="0" err="1" smtClean="0">
                <a:solidFill>
                  <a:schemeClr val="tx2">
                    <a:lumMod val="50000"/>
                  </a:schemeClr>
                </a:solidFill>
                <a:latin typeface="Times New Roman" pitchFamily="18" charset="0"/>
                <a:cs typeface="Times New Roman" pitchFamily="18" charset="0"/>
              </a:rPr>
              <a:t>Н.Забилы</a:t>
            </a:r>
            <a:r>
              <a:rPr lang="ru-RU" sz="1400" dirty="0" smtClean="0">
                <a:solidFill>
                  <a:schemeClr val="tx2">
                    <a:lumMod val="50000"/>
                  </a:schemeClr>
                </a:solidFill>
                <a:latin typeface="Times New Roman" pitchFamily="18" charset="0"/>
                <a:cs typeface="Times New Roman" pitchFamily="18" charset="0"/>
              </a:rPr>
              <a:t> «</a:t>
            </a:r>
            <a:r>
              <a:rPr lang="ru-RU" sz="1400" dirty="0" err="1" smtClean="0">
                <a:solidFill>
                  <a:schemeClr val="tx2">
                    <a:lumMod val="50000"/>
                  </a:schemeClr>
                </a:solidFill>
                <a:latin typeface="Times New Roman" pitchFamily="18" charset="0"/>
                <a:cs typeface="Times New Roman" pitchFamily="18" charset="0"/>
              </a:rPr>
              <a:t>Ясочкин</a:t>
            </a:r>
            <a:r>
              <a:rPr lang="ru-RU" sz="1400" dirty="0" smtClean="0">
                <a:solidFill>
                  <a:schemeClr val="tx2">
                    <a:lumMod val="50000"/>
                  </a:schemeClr>
                </a:solidFill>
                <a:latin typeface="Times New Roman" pitchFamily="18" charset="0"/>
                <a:cs typeface="Times New Roman" pitchFamily="18" charset="0"/>
              </a:rPr>
              <a:t> садик» с использованием игрушек. Составление детьми рассказов на тему «Мой самый лучший день в детском саду». Чтение рассказа Н. Артюховой «Компот» и беседа о труде дежурных.                                                     Показ с помощью Петрушки сценок на темы «Наша жизнь                                                   в детском саду», «Хороший и плохой поступок».                                                             Подбор и изготовление игрушек для ролей муз. работника,                                              повара, помощника воспитателя, медсестры.</a:t>
            </a:r>
            <a:r>
              <a:rPr lang="ru-RU" sz="1400" b="1" dirty="0" smtClean="0">
                <a:solidFill>
                  <a:schemeClr val="tx2">
                    <a:lumMod val="50000"/>
                  </a:schemeClr>
                </a:solidFill>
                <a:latin typeface="Times New Roman" pitchFamily="18" charset="0"/>
                <a:cs typeface="Times New Roman" pitchFamily="18" charset="0"/>
              </a:rPr>
              <a:t> </a:t>
            </a:r>
            <a:endParaRPr lang="ru-RU" sz="1400" dirty="0" smtClean="0">
              <a:solidFill>
                <a:schemeClr val="tx2">
                  <a:lumMod val="50000"/>
                </a:schemeClr>
              </a:solidFill>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тетрадь для записи детей, куклы,                                                    мебель, посуда кухонная и столовая, наборы для уборки,                                                       мед. инструменты, одежда для повара, врача, медсестры и др. </a:t>
            </a:r>
          </a:p>
          <a:p>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5728" y="357158"/>
            <a:ext cx="6215106" cy="6555641"/>
          </a:xfrm>
          <a:prstGeom prst="rect">
            <a:avLst/>
          </a:prstGeom>
          <a:noFill/>
        </p:spPr>
        <p:txBody>
          <a:bodyPr wrap="square" rtlCol="0">
            <a:spAutoFit/>
          </a:bodyPr>
          <a:lstStyle/>
          <a:p>
            <a:pPr algn="ctr"/>
            <a:r>
              <a:rPr lang="ru-RU" sz="2000" dirty="0" smtClean="0">
                <a:solidFill>
                  <a:srgbClr val="FF0000"/>
                </a:solidFill>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«Поликлиника»</a:t>
            </a:r>
            <a:endParaRPr lang="ru-RU" sz="2000" dirty="0" smtClean="0">
              <a:solidFill>
                <a:srgbClr val="FF0000"/>
              </a:solidFill>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dirty="0" smtClean="0">
                <a:solidFill>
                  <a:schemeClr val="tx2">
                    <a:lumMod val="50000"/>
                  </a:schemeClr>
                </a:solidFill>
                <a:latin typeface="Times New Roman" pitchFamily="18" charset="0"/>
                <a:cs typeface="Times New Roman" pitchFamily="18" charset="0"/>
              </a:rPr>
              <a:t> Вызвать у детей интерес к профессии врача. Воспитывать чуткое, внимательное отношение к больному, доброту, отзывчивость, культуру общения. </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врач, медсестра, работник регистратуры, санитарка, больные. </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Больной идет в регистратуру, берет талон к врачу, идет на прием. Врач принимает больных, внимательно выслушивает их жалобы, задает вопросы, прослушивает фонендоскопом, измеряет давление, смотрит горло, делает назначение. Медсестра выписывает рецепт, врач подписывает. Больной идет в процедурный кабинет. Медсестра делает уколы, перевязывает ранки, смазывает мазью и т.д. Санитарка убирает кабинет, меняет полотенце. </a:t>
            </a:r>
          </a:p>
          <a:p>
            <a:r>
              <a:rPr lang="ru-RU" sz="1400" b="1" u="sng" dirty="0" smtClean="0">
                <a:solidFill>
                  <a:schemeClr val="tx2">
                    <a:lumMod val="50000"/>
                  </a:schemeClr>
                </a:solidFill>
                <a:latin typeface="Times New Roman" pitchFamily="18" charset="0"/>
                <a:cs typeface="Times New Roman" pitchFamily="18" charset="0"/>
              </a:rPr>
              <a:t>Игровые ситуации:</a:t>
            </a:r>
            <a:r>
              <a:rPr lang="ru-RU" sz="1400" dirty="0" smtClean="0">
                <a:solidFill>
                  <a:schemeClr val="tx2">
                    <a:lumMod val="50000"/>
                  </a:schemeClr>
                </a:solidFill>
                <a:latin typeface="Times New Roman" pitchFamily="18" charset="0"/>
                <a:cs typeface="Times New Roman" pitchFamily="18" charset="0"/>
              </a:rPr>
              <a:t> «На приеме у </a:t>
            </a:r>
            <a:r>
              <a:rPr lang="ru-RU" sz="1400" dirty="0" err="1" smtClean="0">
                <a:solidFill>
                  <a:schemeClr val="tx2">
                    <a:lumMod val="50000"/>
                  </a:schemeClr>
                </a:solidFill>
                <a:latin typeface="Times New Roman" pitchFamily="18" charset="0"/>
                <a:cs typeface="Times New Roman" pitchFamily="18" charset="0"/>
              </a:rPr>
              <a:t>лор</a:t>
            </a:r>
            <a:r>
              <a:rPr lang="ru-RU" sz="1400" dirty="0" smtClean="0">
                <a:solidFill>
                  <a:schemeClr val="tx2">
                    <a:lumMod val="50000"/>
                  </a:schemeClr>
                </a:solidFill>
                <a:latin typeface="Times New Roman" pitchFamily="18" charset="0"/>
                <a:cs typeface="Times New Roman" pitchFamily="18" charset="0"/>
              </a:rPr>
              <a:t> врача», «На приеме у хирурга», «На приеме у окулиста» и др. </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медицинский кабинет </a:t>
            </a:r>
            <a:r>
              <a:rPr lang="ru-RU" sz="1400" dirty="0" err="1" smtClean="0">
                <a:solidFill>
                  <a:schemeClr val="tx2">
                    <a:lumMod val="50000"/>
                  </a:schemeClr>
                </a:solidFill>
                <a:latin typeface="Times New Roman" pitchFamily="18" charset="0"/>
                <a:cs typeface="Times New Roman" pitchFamily="18" charset="0"/>
              </a:rPr>
              <a:t>д</a:t>
            </a:r>
            <a:r>
              <a:rPr lang="ru-RU" sz="1400" dirty="0" smtClean="0">
                <a:solidFill>
                  <a:schemeClr val="tx2">
                    <a:lumMod val="50000"/>
                  </a:schemeClr>
                </a:solidFill>
                <a:latin typeface="Times New Roman" pitchFamily="18" charset="0"/>
                <a:cs typeface="Times New Roman" pitchFamily="18" charset="0"/>
              </a:rPr>
              <a:t>/с. Наблюдение за работой врача (прослушивает фонендоскопом, смотрит горло, задает вопросы). Слушание сказки К. Чуковского «Доктор Айболит» в грамзаписи. Экскурсия к детской поликлинике. Чтение лит. произведений: Я. Забила «Ясочка простудилась», Э. Успенский «Играли в больницу», В.Маяковский «Кем быть?». Рассматривание медицинских инструментов (фонендоскоп, шпатель, термометр, тонометр, пинцет и др.) Дидактическая игра «Ясочка простудилась».  Беседа с детьми о работе врача, медсестры. Рассматривание иллюстраций о враче, мед. сестре. Лепка «Подарок для больной Ясочки». Изготовление с детьми атрибутов к игре с привлечением      родителей (халаты, шапки, рецепты, мед. карточки, талоны и т.д.) </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халаты,                                               шапки, карандаш и бумага для рецептов,                                                          фонендоскоп, тонометр, градусник, вата,                                                                  бинт, пинцет, ножницы, губка, шприц,                                                                   мази, таблетки, порошки и т.д.</a:t>
            </a:r>
            <a:endParaRPr lang="ru-RU" sz="14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285720"/>
            <a:ext cx="6215106" cy="8648521"/>
          </a:xfrm>
          <a:prstGeom prst="rect">
            <a:avLst/>
          </a:prstGeom>
          <a:noFill/>
        </p:spPr>
        <p:txBody>
          <a:bodyPr wrap="square" rtlCol="0">
            <a:spAutoFit/>
          </a:bodyPr>
          <a:lstStyle/>
          <a:p>
            <a:r>
              <a:rPr lang="ru-RU" sz="1400" b="1" dirty="0" smtClean="0">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«Школа»</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Расширять знания детей о школе. Помогать детям в овладении выразительными средствами реализации роли (интонация, мимика, жесты). Самостоятельно создавать для задуманного игровую обстановку. Способствовать формированию умения творчески развивать сюжеты игры. Помогать детям усвоить некоторые моральные нормы. Воспитывать справедливые отношения. Упрочить формы вежливого обращения. Воспитывать дружбу, умение жить и работать в коллективе. </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ученики, учитель, директор школы, завуч, техничка. </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b="1" dirty="0" smtClean="0">
                <a:solidFill>
                  <a:schemeClr val="tx2">
                    <a:lumMod val="50000"/>
                  </a:schemeClr>
                </a:solidFill>
                <a:latin typeface="Times New Roman" pitchFamily="18" charset="0"/>
                <a:cs typeface="Times New Roman" pitchFamily="18" charset="0"/>
              </a:rPr>
              <a:t>:</a:t>
            </a:r>
            <a:r>
              <a:rPr lang="ru-RU" sz="1400" dirty="0" smtClean="0">
                <a:solidFill>
                  <a:schemeClr val="tx2">
                    <a:lumMod val="50000"/>
                  </a:schemeClr>
                </a:solidFill>
                <a:latin typeface="Times New Roman" pitchFamily="18" charset="0"/>
                <a:cs typeface="Times New Roman" pitchFamily="18" charset="0"/>
              </a:rPr>
              <a:t> Учитель ведет уроки, ученики отвечают на вопросы, рассказывают, считают. Директор (завуч) присутствует на уроке, делает записи в своей тетради (воспитатель в роли директора может вызвать к себе в кабинет учителя, дать советы), завуч составляет расписание уроков. Техничка следит за чистотой в помещении, дает звонок. Учить строить игру по предварительному коллективно составленному плану-сюжету. Выступая как равноправный партнер или выполняя главную (второстепенную) роль, косвенно влиять на изменение игровой среды, вести коррекцию игровых отношений. Поощрять сооружение взаимосвязанных построек (школа, улица, парк), правильно распределять при этом обязанности каждого участника коллективной деятельности. </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школу (осмотр школьного здания и пришкольного участка, осмотр класса). Беседа с учительницей 1 класса. Беседа с детьми о проведенной экскурсии. Беседа о школьных принадлежностях с использованием иллюстрированного материала. Загадки о школе, школьных принадлежностях. Чтение детям произведений С.Маршака «Первое сентября», Алексина «Первый день», В. Воронковой «Подружки идут в школу»,    Э. </a:t>
            </a:r>
            <a:r>
              <a:rPr lang="ru-RU" sz="1400" dirty="0" err="1" smtClean="0">
                <a:solidFill>
                  <a:schemeClr val="tx2">
                    <a:lumMod val="50000"/>
                  </a:schemeClr>
                </a:solidFill>
                <a:latin typeface="Times New Roman" pitchFamily="18" charset="0"/>
                <a:cs typeface="Times New Roman" pitchFamily="18" charset="0"/>
              </a:rPr>
              <a:t>Мошковской</a:t>
            </a:r>
            <a:r>
              <a:rPr lang="ru-RU" sz="1400" dirty="0" smtClean="0">
                <a:solidFill>
                  <a:schemeClr val="tx2">
                    <a:lumMod val="50000"/>
                  </a:schemeClr>
                </a:solidFill>
                <a:latin typeface="Times New Roman" pitchFamily="18" charset="0"/>
                <a:cs typeface="Times New Roman" pitchFamily="18" charset="0"/>
              </a:rPr>
              <a:t> «Мы играем в школу».                                                Заучивание стихотворений А. Александровой                                                                     «В школу», В. Берестов «Считалочка».                                                                       Встреча с выпускниками детского сада                                                                 (организация досуга). Изготовление                                                                             атрибутов к игре (портфели, тетради,                                                                                  книжки-малышки, расписание…)</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портфели, книги,                                                                         тетради, ручки, карандаши, указка, карты,                                                                     школьная доска, стол и стул учителя, глобус,                                                                            журнал для учителя, повязки для дежурных.</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428596"/>
            <a:ext cx="6215106" cy="6217087"/>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«Больница»</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endParaRPr lang="ru-RU" sz="1400" dirty="0" smtClean="0">
              <a:solidFill>
                <a:schemeClr val="tx2">
                  <a:lumMod val="50000"/>
                </a:schemeClr>
              </a:solidFill>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вызвать у детей интерес к профессиям врача, медсестры; воспитывать чуткое, внимательное отношение к больному, доброту, отзывчивость, культуру общения. </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врачи, медсестры, больные, санитарки. </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dirty="0" smtClean="0">
                <a:solidFill>
                  <a:schemeClr val="tx2">
                    <a:lumMod val="50000"/>
                  </a:schemeClr>
                </a:solidFill>
                <a:latin typeface="Times New Roman" pitchFamily="18" charset="0"/>
                <a:cs typeface="Times New Roman" pitchFamily="18" charset="0"/>
              </a:rPr>
              <a:t> Больной поступает в приемный покой. Медсестра регистрирует его, проводит в палату. Врач осматривает больных, внимательно выслушивает их жалобы, задает вопросы, прослушивает фонендоскопом, измеряет давление, смотрит горло, делает назначение. Медсестра выдает лекарства больным, измеряет температуру, в процедурном кабинете делает уколы, перевязки, обрабатывает раны и т.д. Санитарка убирает в палате, меняет белье. Больных посещают родные, друзья. </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медицинский кабинет </a:t>
            </a:r>
            <a:r>
              <a:rPr lang="ru-RU" sz="1400" dirty="0" err="1" smtClean="0">
                <a:solidFill>
                  <a:schemeClr val="tx2">
                    <a:lumMod val="50000"/>
                  </a:schemeClr>
                </a:solidFill>
                <a:latin typeface="Times New Roman" pitchFamily="18" charset="0"/>
                <a:cs typeface="Times New Roman" pitchFamily="18" charset="0"/>
              </a:rPr>
              <a:t>д</a:t>
            </a:r>
            <a:r>
              <a:rPr lang="ru-RU" sz="1400" dirty="0" smtClean="0">
                <a:solidFill>
                  <a:schemeClr val="tx2">
                    <a:lumMod val="50000"/>
                  </a:schemeClr>
                </a:solidFill>
                <a:latin typeface="Times New Roman" pitchFamily="18" charset="0"/>
                <a:cs typeface="Times New Roman" pitchFamily="18" charset="0"/>
              </a:rPr>
              <a:t>/с. Наблюдение за работой врача (прослушивает фонендоскопом, смотрит горло, задает вопросы). Слушание сказки К. Чуковского «Доктор Айболит» в грамзаписи. Экскурсия к детской больнице. Чтение лит. произведений: Я. Забила «Ясочка простудилась», Э.Успенский «Играли в больницу», В. Маяковский «Кем быть?». Рассматривание медицинских инструментов (фонендоскоп, шпатель, термометр, тонометр, пинцет и др.). Дидактическая игра «Ясочка простудилась». Беседа с детьми о работе врача, медсестры. Рассматривание иллюстраций о враче, мед. сестре. Лепка «Подарок для больной Ясочки». Изготовление с детьми атрибутов к игре с привлечением родителей (халаты, шапки, рецепты, мед. карточки, талоны и т.д.) </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халаты, шапки, карандаш и бумага для рецептов, фонендоскоп, тонометр, градусник, вата, бинт, пинцет, ножницы,                                губка, шприц, мази, таблетки, порошки и т.д.</a:t>
            </a:r>
          </a:p>
          <a:p>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285720"/>
            <a:ext cx="6286544" cy="7140416"/>
          </a:xfrm>
          <a:prstGeom prst="rect">
            <a:avLst/>
          </a:prstGeom>
          <a:noFill/>
        </p:spPr>
        <p:txBody>
          <a:bodyPr wrap="square" rtlCol="0">
            <a:spAutoFit/>
          </a:bodyPr>
          <a:lstStyle/>
          <a:p>
            <a:pPr algn="ctr"/>
            <a:r>
              <a:rPr lang="ru-RU" sz="2000" b="1" dirty="0" smtClean="0">
                <a:solidFill>
                  <a:srgbClr val="FF0000"/>
                </a:solidFill>
              </a:rPr>
              <a:t> «</a:t>
            </a:r>
            <a:r>
              <a:rPr lang="ru-RU" sz="2000" b="1" dirty="0" smtClean="0">
                <a:solidFill>
                  <a:srgbClr val="FF0000"/>
                </a:solidFill>
                <a:latin typeface="Times New Roman" pitchFamily="18" charset="0"/>
                <a:cs typeface="Times New Roman" pitchFamily="18" charset="0"/>
              </a:rPr>
              <a:t>Скорая помощь»                                                    </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dirty="0" smtClean="0">
                <a:solidFill>
                  <a:schemeClr val="tx2">
                    <a:lumMod val="50000"/>
                  </a:schemeClr>
                </a:solidFill>
                <a:latin typeface="Times New Roman" pitchFamily="18" charset="0"/>
                <a:cs typeface="Times New Roman" pitchFamily="18" charset="0"/>
              </a:rPr>
              <a:t> вызвать у детей интерес к профессиям врача, медсестры; воспитывать чуткое, внимательное отношение к больному, доброту, отзывчивость, культуру общения. </a:t>
            </a:r>
          </a:p>
          <a:p>
            <a:r>
              <a:rPr lang="ru-RU" sz="1400" b="1" u="sng" dirty="0" smtClean="0">
                <a:solidFill>
                  <a:schemeClr val="tx2">
                    <a:lumMod val="50000"/>
                  </a:schemeClr>
                </a:solidFill>
                <a:latin typeface="Times New Roman" pitchFamily="18" charset="0"/>
                <a:cs typeface="Times New Roman" pitchFamily="18" charset="0"/>
              </a:rPr>
              <a:t>Роли:</a:t>
            </a:r>
            <a:r>
              <a:rPr lang="ru-RU" sz="1400" dirty="0" smtClean="0">
                <a:solidFill>
                  <a:schemeClr val="tx2">
                    <a:lumMod val="50000"/>
                  </a:schemeClr>
                </a:solidFill>
                <a:latin typeface="Times New Roman" pitchFamily="18" charset="0"/>
                <a:cs typeface="Times New Roman" pitchFamily="18" charset="0"/>
              </a:rPr>
              <a:t> врач, медсестра, водитель скорой помощи, больной. </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Больной звонит по телефону 03 и вызывает скорую помощь: называет ФИО, сообщает возраст, адрес, жалобы. Скорая помощь приезжает. Врач с медсестрой идут к больному. Врач осматривает больного, внимательно выслушивает его жалобы, задает вопросы, прослушивает фонендоскопом, измеряет давление, смотрит горло. Медсестра измеряет температуру, выполняет указания врача: дает лекарство, делает уколы, обрабатывает и перевязывает рану и т.д. Если больной очень плохо себя чувствует, его забирают и везут в больницу. </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медицинский кабинет </a:t>
            </a:r>
            <a:r>
              <a:rPr lang="ru-RU" sz="1400" dirty="0" err="1" smtClean="0">
                <a:solidFill>
                  <a:schemeClr val="tx2">
                    <a:lumMod val="50000"/>
                  </a:schemeClr>
                </a:solidFill>
                <a:latin typeface="Times New Roman" pitchFamily="18" charset="0"/>
                <a:cs typeface="Times New Roman" pitchFamily="18" charset="0"/>
              </a:rPr>
              <a:t>д</a:t>
            </a:r>
            <a:r>
              <a:rPr lang="ru-RU" sz="1400" dirty="0" smtClean="0">
                <a:solidFill>
                  <a:schemeClr val="tx2">
                    <a:lumMod val="50000"/>
                  </a:schemeClr>
                </a:solidFill>
                <a:latin typeface="Times New Roman" pitchFamily="18" charset="0"/>
                <a:cs typeface="Times New Roman" pitchFamily="18" charset="0"/>
              </a:rPr>
              <a:t>/с. Наблюдение за работой врача (прослушивает фонендоскопом, смотрит горло, задает вопросы). Слушание сказки К. Чуковского «Доктор Айболит» в грамзаписи. Экскурсия к детской больнице. Наблюдение за машиной скорой помощи. Чтение лит. произведений: Я. Забила «Ясочка простудилась», Э.Успенский «Играли в больницу», В. Маяковский «Кем быть?». Рассматривание медицинских инструментов (фонендоскоп, шпатель, термометр, тонометр, пинцет и др.). Дидактическая игра «Ясочка простудилась». Беседа с детьми о работе врача, медсестры. Рассматривание иллюстраций о враче, мед. сестре. Лепка «Подарок для больной Ясочки». Изготовление с детьми атрибутов к игре с привлечением родителей (халаты, шапки, рецепты, мед. карточки и т.д.) </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телефон,           халаты, шапки, карандаш и бумага для рецептов, фонендоскоп,                                                тонометр,         градусник, вата, бинт,                                                                          пинцет,          ножницы, губка, шприц,                                                                                             мази, таблетки,                                                                                                     порошки и т.д.</a:t>
            </a:r>
          </a:p>
          <a:p>
            <a:r>
              <a:rPr lang="ru-RU" b="1" dirty="0" smtClean="0">
                <a:solidFill>
                  <a:schemeClr val="tx2">
                    <a:lumMod val="50000"/>
                  </a:schemeClr>
                </a:solidFill>
              </a:rPr>
              <a:t> </a:t>
            </a:r>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428596"/>
            <a:ext cx="6000792" cy="7232749"/>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«Зоопарк»</a:t>
            </a:r>
            <a:r>
              <a:rPr lang="ru-RU" sz="2000" dirty="0" smtClean="0">
                <a:solidFill>
                  <a:srgbClr val="FF0000"/>
                </a:solidFill>
                <a:latin typeface="Times New Roman" pitchFamily="18" charset="0"/>
                <a:cs typeface="Times New Roman" pitchFamily="18" charset="0"/>
              </a:rPr>
              <a:t> </a:t>
            </a:r>
          </a:p>
          <a:p>
            <a:r>
              <a:rPr lang="ru-RU" sz="2000" b="1" dirty="0" smtClean="0">
                <a:solidFill>
                  <a:srgbClr val="FF0000"/>
                </a:solidFill>
                <a:latin typeface="Times New Roman" pitchFamily="18" charset="0"/>
                <a:cs typeface="Times New Roman" pitchFamily="18" charset="0"/>
              </a:rPr>
              <a:t> </a:t>
            </a:r>
            <a:endParaRPr lang="ru-RU" sz="2000" dirty="0" smtClean="0">
              <a:solidFill>
                <a:srgbClr val="FF0000"/>
              </a:solidFill>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i="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расширять знания детей о диких животных: воспитывать доброту, отзывчивость, чуткое, внимательное отношение к животным, культуру поведения в общественных местах.</a:t>
            </a:r>
          </a:p>
          <a:p>
            <a:r>
              <a:rPr lang="ru-RU" sz="1400" b="1" u="sng" dirty="0" smtClean="0">
                <a:solidFill>
                  <a:schemeClr val="tx2">
                    <a:lumMod val="50000"/>
                  </a:schemeClr>
                </a:solidFill>
                <a:latin typeface="Times New Roman" pitchFamily="18" charset="0"/>
                <a:cs typeface="Times New Roman" pitchFamily="18" charset="0"/>
              </a:rPr>
              <a:t>Роли:</a:t>
            </a:r>
            <a:r>
              <a:rPr lang="ru-RU" sz="1400" dirty="0" smtClean="0">
                <a:solidFill>
                  <a:schemeClr val="tx2">
                    <a:lumMod val="50000"/>
                  </a:schemeClr>
                </a:solidFill>
                <a:latin typeface="Times New Roman" pitchFamily="18" charset="0"/>
                <a:cs typeface="Times New Roman" pitchFamily="18" charset="0"/>
              </a:rPr>
              <a:t> строители, водитель, грузчики, животные, работники зоопарка, ветеринарный врач, кассир, посетители зоопарка.</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dirty="0" smtClean="0">
                <a:solidFill>
                  <a:schemeClr val="tx2">
                    <a:lumMod val="50000"/>
                  </a:schemeClr>
                </a:solidFill>
                <a:latin typeface="Times New Roman" pitchFamily="18" charset="0"/>
                <a:cs typeface="Times New Roman" pitchFamily="18" charset="0"/>
              </a:rPr>
              <a:t> Строители строят зоопарк. Водитель привозит животных. Грузчики разгружают, ставят клетки с животными на место. Работники зоопарка ухаживают за животными (кормят, поят, убирают в клетках). Ветеринарный врач осматривает животных (измеряет температуру, прослушивает фонендоскопом), лечит больных. Кассир продает билеты. Экскурсовод проводит экскурсию, рассказывает о животных, говорит о мерах безопасности. Посетители покупают билеты, слушают экскурсовода, смотрят животных.</a:t>
            </a:r>
          </a:p>
          <a:p>
            <a:r>
              <a:rPr lang="ru-RU" sz="1400" b="1" dirty="0" smtClean="0">
                <a:solidFill>
                  <a:schemeClr val="tx2">
                    <a:lumMod val="50000"/>
                  </a:schemeClr>
                </a:solidFill>
                <a:latin typeface="Times New Roman" pitchFamily="18" charset="0"/>
                <a:cs typeface="Times New Roman" pitchFamily="18" charset="0"/>
              </a:rPr>
              <a:t> </a:t>
            </a:r>
            <a:endParaRPr lang="ru-RU" sz="1400" dirty="0" smtClean="0">
              <a:solidFill>
                <a:schemeClr val="tx2">
                  <a:lumMod val="50000"/>
                </a:schemeClr>
              </a:solidFill>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Чтение литературных произведений о животных. Рассматривание иллюстраций о диких животных. Слушание сказки К. Чуковского «Доктор Айболит» в грамзаписи. Рассматривание с детьми иллюстраций к сказке К. Чуковского «Доктор Айболит». Рассказы детей «Как мы ходили в зоопарк» Рассказ воспитателя о работе ветеринарного врача в зоопарке. Беседа с детьми о правилах безопасного поведения в зоопарке. Рисование «Что я видел в зоопарке». Коллективная лепка «Зоопарк» Изготовление с детьми атрибутов к игре.</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dirty="0" smtClean="0">
                <a:solidFill>
                  <a:schemeClr val="tx2">
                    <a:lumMod val="50000"/>
                  </a:schemeClr>
                </a:solidFill>
                <a:latin typeface="Times New Roman" pitchFamily="18" charset="0"/>
                <a:cs typeface="Times New Roman" pitchFamily="18" charset="0"/>
              </a:rPr>
              <a:t> крупный строительный материал, дикие животные (игрушки), посуда для кормления животных,                                                   инвентарь для уборки (ведра, метлы, совки),                                                        халаты, шапки, санитарная сумка                                                             (фонендоскоп, градусник, вата, бинт,                                                                          пинцет, ножницы, шприц, мази, таблетки,                                                          порошки), касса, билеты, деньги.</a:t>
            </a:r>
          </a:p>
          <a:p>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428596"/>
            <a:ext cx="6072230" cy="6863417"/>
          </a:xfrm>
          <a:prstGeom prst="rect">
            <a:avLst/>
          </a:prstGeom>
          <a:noFill/>
        </p:spPr>
        <p:txBody>
          <a:bodyPr wrap="square" rtlCol="0">
            <a:spAutoFit/>
          </a:bodyPr>
          <a:lstStyle/>
          <a:p>
            <a:pPr algn="ctr"/>
            <a:r>
              <a:rPr lang="ru-RU" sz="2000" b="1" dirty="0" smtClean="0">
                <a:solidFill>
                  <a:srgbClr val="FF0000"/>
                </a:solidFill>
              </a:rPr>
              <a:t> </a:t>
            </a:r>
            <a:r>
              <a:rPr lang="ru-RU" sz="2000" b="1" dirty="0" smtClean="0">
                <a:solidFill>
                  <a:srgbClr val="FF0000"/>
                </a:solidFill>
                <a:latin typeface="Times New Roman" pitchFamily="18" charset="0"/>
                <a:cs typeface="Times New Roman" pitchFamily="18" charset="0"/>
              </a:rPr>
              <a:t>«Магазин»</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вызвать у детей интерес к профессии продавца, формировать навыки культуры поведения в общественных местах, воспитывать дружеские взаимоотношения.</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директор магазина, продавцы, кассир, покупатели, водитель, грузчик, уборщица.</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Водитель привозит на машине товар, грузчики разгружают, продавцы разлаживают товар на полках. Директор следит за порядком в магазине, заботится о том, чтобы в магазин во время завозился товар, звонит на базу, заказывает товар. Приходят покупатели. Продавцы предлагают товар, показывают, взвешивают. Покупатель оплачивает покупку в кассе, получает чек. Кассир получает деньги, пробивает чек, дает покупателю сдачу, чек. Уборщица убирает помещение.</a:t>
            </a:r>
          </a:p>
          <a:p>
            <a:r>
              <a:rPr lang="ru-RU" sz="1400" b="1" u="sng" dirty="0" smtClean="0">
                <a:solidFill>
                  <a:schemeClr val="tx2">
                    <a:lumMod val="50000"/>
                  </a:schemeClr>
                </a:solidFill>
                <a:latin typeface="Times New Roman" pitchFamily="18" charset="0"/>
                <a:cs typeface="Times New Roman" pitchFamily="18" charset="0"/>
              </a:rPr>
              <a:t>Игровые ситуации:</a:t>
            </a:r>
            <a:r>
              <a:rPr lang="ru-RU" sz="1400" dirty="0" smtClean="0">
                <a:solidFill>
                  <a:schemeClr val="tx2">
                    <a:lumMod val="50000"/>
                  </a:schemeClr>
                </a:solidFill>
                <a:latin typeface="Times New Roman" pitchFamily="18" charset="0"/>
                <a:cs typeface="Times New Roman" pitchFamily="18" charset="0"/>
              </a:rPr>
              <a:t> «В овощном магазине», «Одежда», «Продукты», «Ткани», «Сувениры», «Кулинария», «Книги», «Спорттовары».</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магазин. Наблюдение за разгрузкой товара в овощном магазине. Беседа с детьми о проведенных экскурсиях. Чтение литературных произведений:    Б. Воронько «Сказка о необычных покупках» и др. Этическая беседа о поведении в общественных местах. </a:t>
            </a:r>
          </a:p>
          <a:p>
            <a:r>
              <a:rPr lang="ru-RU" sz="1400" dirty="0" smtClean="0">
                <a:solidFill>
                  <a:schemeClr val="tx2">
                    <a:lumMod val="50000"/>
                  </a:schemeClr>
                </a:solidFill>
                <a:latin typeface="Times New Roman" pitchFamily="18" charset="0"/>
                <a:cs typeface="Times New Roman" pitchFamily="18" charset="0"/>
              </a:rPr>
              <a:t>Встреча детей с мамой, которая работает продавцом в магазине. Составление детьми рассказов на тему «Что мы умеем?»: «Как купить хлеб в булочной?», «Как перейти дорогу, чтобы попасть в магазин?», «Где продают тетради, карандаши?» и т.д. Изготовление с детьми атрибутов к игре (конфеты, деньги, кошельки,    пластиковые карты, ценники и т.д.).</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весы, касса, халаты, шапочки,                                         сумки, кошельки, ценники, товары по отделам,                                                     машина для перевозки товаров, оборудование                                       для уборки.</a:t>
            </a:r>
          </a:p>
          <a:p>
            <a:r>
              <a:rPr lang="ru-RU" sz="1400" dirty="0" smtClean="0">
                <a:solidFill>
                  <a:schemeClr val="tx2">
                    <a:lumMod val="50000"/>
                  </a:schemeClr>
                </a:solidFill>
                <a:latin typeface="Times New Roman" pitchFamily="18" charset="0"/>
                <a:cs typeface="Times New Roman" pitchFamily="18" charset="0"/>
              </a:rPr>
              <a:t> </a:t>
            </a:r>
            <a:endParaRPr lang="ru-RU" sz="14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357158"/>
            <a:ext cx="6072230" cy="6278642"/>
          </a:xfrm>
          <a:prstGeom prst="rect">
            <a:avLst/>
          </a:prstGeom>
          <a:noFill/>
        </p:spPr>
        <p:txBody>
          <a:bodyPr wrap="square" rtlCol="0">
            <a:spAutoFit/>
          </a:bodyPr>
          <a:lstStyle/>
          <a:p>
            <a:pPr algn="ctr"/>
            <a:r>
              <a:rPr lang="ru-RU" sz="2000" b="1" dirty="0" smtClean="0">
                <a:solidFill>
                  <a:srgbClr val="FF0000"/>
                </a:solidFill>
              </a:rPr>
              <a:t> </a:t>
            </a:r>
            <a:r>
              <a:rPr lang="ru-RU" sz="2000" b="1" dirty="0" smtClean="0">
                <a:solidFill>
                  <a:srgbClr val="FF0000"/>
                </a:solidFill>
                <a:latin typeface="Times New Roman" pitchFamily="18" charset="0"/>
                <a:cs typeface="Times New Roman" pitchFamily="18" charset="0"/>
              </a:rPr>
              <a:t>«Парикмахерская»</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расширить и закрепить знания детей о работе парикмахера, воспитывать культуру поведения в общественных местах, уважение, вежливое обращение к старшим и друг к другу, учить благодарить за оказанную помощь и услугу</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парикмахеры – дамский мастер, мужской мастер, кассир, уборщица, клиенты.</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dirty="0" smtClean="0">
                <a:solidFill>
                  <a:schemeClr val="tx2">
                    <a:lumMod val="50000"/>
                  </a:schemeClr>
                </a:solidFill>
                <a:latin typeface="Times New Roman" pitchFamily="18" charset="0"/>
                <a:cs typeface="Times New Roman" pitchFamily="18" charset="0"/>
              </a:rPr>
              <a:t> Кассир выбивает чеки. Уборщица подметает, меняет использованные полотенца. Посетители снимают верхнюю одежду, вежливо здороваются с парикмахером, просят сделать стрижку, советуются с парикмахером, платят в кассу, благодарят за услуги. Парикмахер моет волосы, сушит, причесывает, делает стрижки, красит волосы, бреет, освежает одеколоном, дает рекомендации по уходу за волосами. Можно соединить с игрой «Дом, семья»</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Посещение детьми парикмахерской с родителями. Рассказы детей о том, что они делали в парикмахерской. Этическая беседа о культуре поведения в общественных местах. Рассматривание альбома с образцами причесок. Дидактическая игра «Причешем куклу красиво» Прогулка к ближайшей парикмахерской. Изготовление с детьми атрибутов к игре с привлечением родителей (халаты, пелеринки, полотенца, чеки, деньги и др.) </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зеркало, набор расчесок, бритва, ножницы, машинка для стрижки волос, фен для сушки, бигуди, лак для волос, одеколон, альбом с образцами причесок, краска для волос, халаты, пелеринки, полотенца, касса, чеки,   деньги,                                   швабра, ведра, тряпки для пыли, для пола.</a:t>
            </a:r>
          </a:p>
          <a:p>
            <a:r>
              <a:rPr lang="ru-RU" b="1" dirty="0" smtClean="0">
                <a:solidFill>
                  <a:schemeClr val="tx2">
                    <a:lumMod val="50000"/>
                  </a:schemeClr>
                </a:solidFill>
              </a:rPr>
              <a:t> </a:t>
            </a:r>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20688" y="881767"/>
            <a:ext cx="5643602" cy="4924425"/>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«Цирк»</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dirty="0" smtClean="0">
                <a:solidFill>
                  <a:schemeClr val="tx2">
                    <a:lumMod val="50000"/>
                  </a:schemeClr>
                </a:solidFill>
                <a:latin typeface="Times New Roman" pitchFamily="18" charset="0"/>
                <a:cs typeface="Times New Roman" pitchFamily="18" charset="0"/>
              </a:rPr>
              <a:t> закреплять представления детей об учреждениях культуры, правилах поведения в общественных местах; закреплять знания о цирке и его работниках.</a:t>
            </a:r>
          </a:p>
          <a:p>
            <a:r>
              <a:rPr lang="ru-RU" sz="1400" b="1" u="sng" dirty="0" smtClean="0">
                <a:solidFill>
                  <a:schemeClr val="tx2">
                    <a:lumMod val="50000"/>
                  </a:schemeClr>
                </a:solidFill>
                <a:latin typeface="Times New Roman" pitchFamily="18" charset="0"/>
                <a:cs typeface="Times New Roman" pitchFamily="18" charset="0"/>
              </a:rPr>
              <a:t>Роли:</a:t>
            </a:r>
            <a:r>
              <a:rPr lang="ru-RU" sz="1400" dirty="0" smtClean="0">
                <a:solidFill>
                  <a:schemeClr val="tx2">
                    <a:lumMod val="50000"/>
                  </a:schemeClr>
                </a:solidFill>
                <a:latin typeface="Times New Roman" pitchFamily="18" charset="0"/>
                <a:cs typeface="Times New Roman" pitchFamily="18" charset="0"/>
              </a:rPr>
              <a:t> билетёры, работники буфета, директор цирка, артисты (клоуны, дрессировщик, фокусник, акробат и др.).</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dirty="0" smtClean="0">
                <a:solidFill>
                  <a:schemeClr val="tx2">
                    <a:lumMod val="50000"/>
                  </a:schemeClr>
                </a:solidFill>
                <a:latin typeface="Times New Roman" pitchFamily="18" charset="0"/>
                <a:cs typeface="Times New Roman" pitchFamily="18" charset="0"/>
              </a:rPr>
              <a:t> Покупка билетов, приход в цирк. Покупка атрибутов. Подготовка артистов к представлению, составление программы. Цирковое представление с антрактом. Фотографирование. </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Рассматривание иллюстраций о цирке. Беседа по личным впечатлениям детей о посещении цирка. Экскурсия в цирк. Чтение произведений «Девочка на шаре» В. Драгунского, «Цирк» С.Маршак, «Друзья мои кошки» Ю. </a:t>
            </a:r>
            <a:r>
              <a:rPr lang="ru-RU" sz="1400" dirty="0" err="1" smtClean="0">
                <a:solidFill>
                  <a:schemeClr val="tx2">
                    <a:lumMod val="50000"/>
                  </a:schemeClr>
                </a:solidFill>
                <a:latin typeface="Times New Roman" pitchFamily="18" charset="0"/>
                <a:cs typeface="Times New Roman" pitchFamily="18" charset="0"/>
              </a:rPr>
              <a:t>Куклачёв</a:t>
            </a:r>
            <a:r>
              <a:rPr lang="ru-RU" sz="1400" dirty="0" smtClean="0">
                <a:solidFill>
                  <a:schemeClr val="tx2">
                    <a:lumMod val="50000"/>
                  </a:schemeClr>
                </a:solidFill>
                <a:latin typeface="Times New Roman" pitchFamily="18" charset="0"/>
                <a:cs typeface="Times New Roman" pitchFamily="18" charset="0"/>
              </a:rPr>
              <a:t>. Изготовление атрибутов для игры (билеты, программки, афиши, гирлянды, флажки и т.д.)</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dirty="0" smtClean="0">
                <a:solidFill>
                  <a:schemeClr val="tx2">
                    <a:lumMod val="50000"/>
                  </a:schemeClr>
                </a:solidFill>
                <a:latin typeface="Times New Roman" pitchFamily="18" charset="0"/>
                <a:cs typeface="Times New Roman" pitchFamily="18" charset="0"/>
              </a:rPr>
              <a:t> афиши, билеты, программки, элементы костюмов, атрибуты (носики, колпаки, свистульки, мыльные пузыри, «ушки»), гирлянды, флажки, атрибуты для цирковых артистов (канаты, обручи, шары, булавы), грим, косметические наборы, спецодежда для билетёров, работников буфета и др.  </a:t>
            </a:r>
          </a:p>
          <a:p>
            <a:r>
              <a:rPr lang="ru-RU" sz="1400" dirty="0" smtClean="0">
                <a:solidFill>
                  <a:schemeClr val="tx2">
                    <a:lumMod val="50000"/>
                  </a:schemeClr>
                </a:solidFill>
                <a:latin typeface="Times New Roman" pitchFamily="18" charset="0"/>
                <a:cs typeface="Times New Roman" pitchFamily="18" charset="0"/>
              </a:rPr>
              <a:t> </a:t>
            </a:r>
            <a:endParaRPr lang="ru-RU" sz="14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42918" y="500034"/>
            <a:ext cx="5643602" cy="4493538"/>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«Строительство»</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dirty="0" smtClean="0">
                <a:solidFill>
                  <a:schemeClr val="tx2">
                    <a:lumMod val="50000"/>
                  </a:schemeClr>
                </a:solidFill>
                <a:latin typeface="Times New Roman" pitchFamily="18" charset="0"/>
                <a:cs typeface="Times New Roman" pitchFamily="18" charset="0"/>
              </a:rPr>
              <a:t> формировать конкретные представления о строительстве, его этапах; закреплять знания о рабочих профессиях; воспитывать уважение к труду строителей; формировать умение творчески развивать сюжет игры.</a:t>
            </a:r>
          </a:p>
          <a:p>
            <a:r>
              <a:rPr lang="ru-RU" sz="1400" b="1" u="sng" dirty="0" smtClean="0">
                <a:solidFill>
                  <a:schemeClr val="tx2">
                    <a:lumMod val="50000"/>
                  </a:schemeClr>
                </a:solidFill>
                <a:latin typeface="Times New Roman" pitchFamily="18" charset="0"/>
                <a:cs typeface="Times New Roman" pitchFamily="18" charset="0"/>
              </a:rPr>
              <a:t>Роли:</a:t>
            </a:r>
            <a:r>
              <a:rPr lang="ru-RU" sz="1400" dirty="0" smtClean="0">
                <a:solidFill>
                  <a:schemeClr val="tx2">
                    <a:lumMod val="50000"/>
                  </a:schemeClr>
                </a:solidFill>
                <a:latin typeface="Times New Roman" pitchFamily="18" charset="0"/>
                <a:cs typeface="Times New Roman" pitchFamily="18" charset="0"/>
              </a:rPr>
              <a:t> строитель, каменщик, шофёр, грузчик.</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dirty="0" smtClean="0">
                <a:solidFill>
                  <a:schemeClr val="tx2">
                    <a:lumMod val="50000"/>
                  </a:schemeClr>
                </a:solidFill>
                <a:latin typeface="Times New Roman" pitchFamily="18" charset="0"/>
                <a:cs typeface="Times New Roman" pitchFamily="18" charset="0"/>
              </a:rPr>
              <a:t> Выбор объекта строительства. Выбор строительного материала, способа его доставки на строительную площадку. Строительство. Дизайн постройки. Сдача объекта.</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на стройку. Беседа со строителями. Чтение сказки «Теремок», произведений «Кто построил тот дом?» С. </a:t>
            </a:r>
            <a:r>
              <a:rPr lang="ru-RU" sz="1400" dirty="0" err="1" smtClean="0">
                <a:solidFill>
                  <a:schemeClr val="tx2">
                    <a:lumMod val="50000"/>
                  </a:schemeClr>
                </a:solidFill>
                <a:latin typeface="Times New Roman" pitchFamily="18" charset="0"/>
                <a:cs typeface="Times New Roman" pitchFamily="18" charset="0"/>
              </a:rPr>
              <a:t>Баруздина</a:t>
            </a:r>
            <a:r>
              <a:rPr lang="ru-RU" sz="1400" dirty="0" smtClean="0">
                <a:solidFill>
                  <a:schemeClr val="tx2">
                    <a:lumMod val="50000"/>
                  </a:schemeClr>
                </a:solidFill>
                <a:latin typeface="Times New Roman" pitchFamily="18" charset="0"/>
                <a:cs typeface="Times New Roman" pitchFamily="18" charset="0"/>
              </a:rPr>
              <a:t>, «Здесь будет город» А. </a:t>
            </a:r>
            <a:r>
              <a:rPr lang="ru-RU" sz="1400" dirty="0" err="1" smtClean="0">
                <a:solidFill>
                  <a:schemeClr val="tx2">
                    <a:lumMod val="50000"/>
                  </a:schemeClr>
                </a:solidFill>
                <a:latin typeface="Times New Roman" pitchFamily="18" charset="0"/>
                <a:cs typeface="Times New Roman" pitchFamily="18" charset="0"/>
              </a:rPr>
              <a:t>Маркуши</a:t>
            </a:r>
            <a:r>
              <a:rPr lang="ru-RU" sz="1400" dirty="0" smtClean="0">
                <a:solidFill>
                  <a:schemeClr val="tx2">
                    <a:lumMod val="50000"/>
                  </a:schemeClr>
                </a:solidFill>
                <a:latin typeface="Times New Roman" pitchFamily="18" charset="0"/>
                <a:cs typeface="Times New Roman" pitchFamily="18" charset="0"/>
              </a:rPr>
              <a:t>, «Как метро строили» Ф. Лева. Рассматривание картин, иллюстраций о строительстве и беседы по содержанию. Беседа о технике безопасности на стройке. Рисование на тему «Строительство дома». Изготовление атрибутов для игр.</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dirty="0" smtClean="0">
                <a:solidFill>
                  <a:schemeClr val="tx2">
                    <a:lumMod val="50000"/>
                  </a:schemeClr>
                </a:solidFill>
                <a:latin typeface="Times New Roman" pitchFamily="18" charset="0"/>
                <a:cs typeface="Times New Roman" pitchFamily="18" charset="0"/>
              </a:rPr>
              <a:t> планы строительства, различные строительные материалы, униформа, каски, инструменты, строительная техника, образцы материалов, журналы по дизайну, предметы-заместители.</a:t>
            </a:r>
            <a:endParaRPr lang="ru-RU" sz="14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00042" y="857224"/>
            <a:ext cx="5857916" cy="4062651"/>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«Библиотека»</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dirty="0" smtClean="0">
                <a:solidFill>
                  <a:schemeClr val="tx2">
                    <a:lumMod val="50000"/>
                  </a:schemeClr>
                </a:solidFill>
                <a:latin typeface="Times New Roman" pitchFamily="18" charset="0"/>
                <a:cs typeface="Times New Roman" pitchFamily="18" charset="0"/>
              </a:rPr>
              <a:t> отображать в игре знания об окружающей жизни, показать социальную значимость библиотек; расширять представления о работниках библиотеки, закреплять правила поведения в общественном месте; знакомить с правилами пользования книгой; пробуждать интерес и любовь к книгам, воспитывать бережное к ним отношение.</a:t>
            </a:r>
          </a:p>
          <a:p>
            <a:r>
              <a:rPr lang="ru-RU" sz="1400" b="1" u="sng" dirty="0" smtClean="0">
                <a:solidFill>
                  <a:schemeClr val="tx2">
                    <a:lumMod val="50000"/>
                  </a:schemeClr>
                </a:solidFill>
                <a:latin typeface="Times New Roman" pitchFamily="18" charset="0"/>
                <a:cs typeface="Times New Roman" pitchFamily="18" charset="0"/>
              </a:rPr>
              <a:t>Роли:</a:t>
            </a:r>
            <a:r>
              <a:rPr lang="ru-RU" sz="1400" dirty="0" smtClean="0">
                <a:solidFill>
                  <a:schemeClr val="tx2">
                    <a:lumMod val="50000"/>
                  </a:schemeClr>
                </a:solidFill>
                <a:latin typeface="Times New Roman" pitchFamily="18" charset="0"/>
                <a:cs typeface="Times New Roman" pitchFamily="18" charset="0"/>
              </a:rPr>
              <a:t> библиотекарь, читатели.</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dirty="0" smtClean="0">
                <a:solidFill>
                  <a:schemeClr val="tx2">
                    <a:lumMod val="50000"/>
                  </a:schemeClr>
                </a:solidFill>
                <a:latin typeface="Times New Roman" pitchFamily="18" charset="0"/>
                <a:cs typeface="Times New Roman" pitchFamily="18" charset="0"/>
              </a:rPr>
              <a:t> Оформление формуляров читателей. Приём заявок библиотекарем. Работа с картотекой. Выдача книг. Читальный зал.</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библиотеку с последующей беседой. Чтение произведения С. </a:t>
            </a:r>
            <a:r>
              <a:rPr lang="ru-RU" sz="1400" dirty="0" err="1" smtClean="0">
                <a:solidFill>
                  <a:schemeClr val="tx2">
                    <a:lumMod val="50000"/>
                  </a:schemeClr>
                </a:solidFill>
                <a:latin typeface="Times New Roman" pitchFamily="18" charset="0"/>
                <a:cs typeface="Times New Roman" pitchFamily="18" charset="0"/>
              </a:rPr>
              <a:t>Жупанина</a:t>
            </a:r>
            <a:r>
              <a:rPr lang="ru-RU" sz="1400" dirty="0" smtClean="0">
                <a:solidFill>
                  <a:schemeClr val="tx2">
                    <a:lumMod val="50000"/>
                  </a:schemeClr>
                </a:solidFill>
                <a:latin typeface="Times New Roman" pitchFamily="18" charset="0"/>
                <a:cs typeface="Times New Roman" pitchFamily="18" charset="0"/>
              </a:rPr>
              <a:t> «Я – библиотекарь», открытие «Книжной мастерской» по ремонту книг. Изготовление карманчиков в книгах и формуляров. Выставка рисунков по мотивам прочитанных произведений.</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dirty="0" smtClean="0">
                <a:solidFill>
                  <a:schemeClr val="tx2">
                    <a:lumMod val="50000"/>
                  </a:schemeClr>
                </a:solidFill>
                <a:latin typeface="Times New Roman" pitchFamily="18" charset="0"/>
                <a:cs typeface="Times New Roman" pitchFamily="18" charset="0"/>
              </a:rPr>
              <a:t> формуляры, книги, картотека.</a:t>
            </a:r>
          </a:p>
          <a:p>
            <a:r>
              <a:rPr lang="ru-RU" sz="1400" dirty="0" smtClean="0">
                <a:solidFill>
                  <a:schemeClr val="tx2">
                    <a:lumMod val="50000"/>
                  </a:schemeClr>
                </a:solidFill>
                <a:latin typeface="Times New Roman" pitchFamily="18" charset="0"/>
                <a:cs typeface="Times New Roman" pitchFamily="18" charset="0"/>
              </a:rPr>
              <a:t> </a:t>
            </a:r>
          </a:p>
          <a:p>
            <a:r>
              <a:rPr lang="ru-RU" sz="1400" dirty="0" smtClean="0"/>
              <a:t> </a:t>
            </a:r>
            <a:endParaRPr lang="ru-RU"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428596"/>
            <a:ext cx="6000792" cy="6063198"/>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«Фотоателье»</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расширить и закрепить знания детей о работе в фотоателье, воспитывать культуру поведения в общественных местах, уважение, вежливое обращение к старшим и друг к другу, учить благодарить за оказанную помощь и услугу.</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фотограф, кассир, клиенты.</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dirty="0" smtClean="0">
                <a:solidFill>
                  <a:schemeClr val="tx2">
                    <a:lumMod val="50000"/>
                  </a:schemeClr>
                </a:solidFill>
                <a:latin typeface="Times New Roman" pitchFamily="18" charset="0"/>
                <a:cs typeface="Times New Roman" pitchFamily="18" charset="0"/>
              </a:rPr>
              <a:t> Кассир принимает заказ, получает деньги, выбивает чек. Клиент здоровается, делает заказ, оплачивает, снимает верхнюю одежду, приводит себя в порядок, фотографируется, благодарит за услугу. Фотограф фотографирует, делает фотографии. В фотоателье можно сфотографироваться, проявить пленку, просмотреть пленку на специальном аппарате, сделать фотографии (в том числе для документов), увеличить, отреставрировать фотографии, купить фотоальбом, фотопленку.</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фотоателье. Беседа по проведенной экскурсии. Этическая беседа о культуре поведения в общественных местах. Рассматривание альбома с образцами фотографий. Знакомство с фотоаппаратом. Рассматривание детского и настоящего фотоаппарата. Рассматривание семейных фотографий. Изготовление с детьми атрибутов к игре.</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детские фотоаппараты, зеркало, расческа, фотопленки, образцы фотографий, рамки для фотографий, фотоальбомы, деньги, чеки, касса, образцы фотографий.</a:t>
            </a:r>
          </a:p>
          <a:p>
            <a:r>
              <a:rPr lang="ru-RU" sz="1400" b="1" dirty="0" smtClean="0">
                <a:solidFill>
                  <a:schemeClr val="tx2">
                    <a:lumMod val="50000"/>
                  </a:schemeClr>
                </a:solidFill>
                <a:latin typeface="Times New Roman" pitchFamily="18" charset="0"/>
                <a:cs typeface="Times New Roman" pitchFamily="18" charset="0"/>
              </a:rPr>
              <a:t> </a:t>
            </a:r>
            <a:endParaRPr lang="ru-RU" sz="1400" dirty="0" smtClean="0">
              <a:solidFill>
                <a:schemeClr val="tx2">
                  <a:lumMod val="50000"/>
                </a:schemeClr>
              </a:solidFill>
              <a:latin typeface="Times New Roman" pitchFamily="18" charset="0"/>
              <a:cs typeface="Times New Roman" pitchFamily="18" charset="0"/>
            </a:endParaRPr>
          </a:p>
          <a:p>
            <a:r>
              <a:rPr lang="ru-RU" sz="1400" b="1" dirty="0" smtClean="0">
                <a:solidFill>
                  <a:schemeClr val="tx2">
                    <a:lumMod val="50000"/>
                  </a:schemeClr>
                </a:solidFill>
                <a:latin typeface="Times New Roman" pitchFamily="18" charset="0"/>
                <a:cs typeface="Times New Roman" pitchFamily="18" charset="0"/>
              </a:rPr>
              <a:t> </a:t>
            </a:r>
            <a:endParaRPr lang="ru-RU" sz="1400" dirty="0" smtClean="0">
              <a:solidFill>
                <a:schemeClr val="tx2">
                  <a:lumMod val="50000"/>
                </a:schemeClr>
              </a:solidFill>
              <a:latin typeface="Times New Roman" pitchFamily="18" charset="0"/>
              <a:cs typeface="Times New Roman" pitchFamily="18" charset="0"/>
            </a:endParaRPr>
          </a:p>
          <a:p>
            <a:r>
              <a:rPr lang="ru-RU" b="1" dirty="0" smtClean="0">
                <a:solidFill>
                  <a:schemeClr val="tx2">
                    <a:lumMod val="50000"/>
                  </a:schemeClr>
                </a:solidFill>
              </a:rPr>
              <a:t> </a:t>
            </a:r>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357158"/>
            <a:ext cx="6215106" cy="7848302"/>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«Салон красоты»</a:t>
            </a:r>
            <a:endParaRPr lang="ru-RU" sz="2000" dirty="0" smtClean="0">
              <a:solidFill>
                <a:srgbClr val="FF0000"/>
              </a:solidFill>
              <a:latin typeface="Times New Roman" pitchFamily="18" charset="0"/>
              <a:cs typeface="Times New Roman" pitchFamily="18" charset="0"/>
            </a:endParaRPr>
          </a:p>
          <a:p>
            <a:r>
              <a:rPr lang="ru-RU" sz="2000" b="1" dirty="0" smtClean="0">
                <a:solidFill>
                  <a:srgbClr val="FF0000"/>
                </a:solidFill>
                <a:latin typeface="Times New Roman" pitchFamily="18" charset="0"/>
                <a:cs typeface="Times New Roman" pitchFamily="18" charset="0"/>
              </a:rPr>
              <a:t> </a:t>
            </a:r>
            <a:endParaRPr lang="ru-RU" sz="2000" dirty="0" smtClean="0">
              <a:solidFill>
                <a:srgbClr val="FF0000"/>
              </a:solidFill>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расширить и закрепить знания детей о работе в «Салоне красоты», вызвать желание выглядеть красиво, воспитывать культуру поведения в общественных местах, уважение, вежливое обращение к старшим и друг к другу. </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парикмахер, мастер маникюра, мастер косметического кабинета, кассир, уборщица, клиенты.</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Парикмахер моет волосы, причесывает, делает стрижки, красит волосы, бреет, освежает одеколоном. Мастер маникюра делает маникюр, покрывает ногти лаком, дает рекомендации по уходу за руками. Мастер косметического кабинета делает массаж лица, протирает лосьоном, смазывает кремом, красит глаза, губы и др. Кассир выбивает чеки. Уборщица подметает, меняет использованные полотенца, салфетки. Посетители вежливо здороваются с работниками салона, просят оказать услугу, советуются с мастерами, платят в кассу, благодарят за услуги.</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Посещение детьми парикмахерской с родителями. Рассказы детей о том, что они делали в парикмахерской. Рассказ воспитателя о культуре поведения в общественных местах. Рассматривание альбома с образцами причесок. Рассматривание буклетов с образцами косметических средств. Дидактическая игра «Причешем куклу красиво». Дидактическая игра «Золушка собирается на бал». Прогулка к ближайшей парикмахерской. Изготовление атрибутов к игре с привлечением родителей (халаты, пелеринки, полотенца, салфетки и др.)</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зеркало, набор расчесок, бритва, ножницы, машинка для стрижки волос, фен для сушки, лак для волос, одеколон, лак для ногтей, детская косметика, альбом с образцами                                                             причесок, краска для волос, халаты,                                                                           пелеринки, полотенца, касса, чеки, деньги,                                                              швабра, ведро. </a:t>
            </a:r>
          </a:p>
          <a:p>
            <a:r>
              <a:rPr lang="ru-RU" dirty="0" smtClean="0"/>
              <a:t> </a:t>
            </a:r>
          </a:p>
          <a:p>
            <a:r>
              <a:rPr lang="ru-RU" dirty="0" smtClean="0"/>
              <a:t> </a:t>
            </a:r>
          </a:p>
          <a:p>
            <a:r>
              <a:rPr lang="ru-RU" dirty="0" smtClean="0"/>
              <a:t> </a:t>
            </a:r>
          </a:p>
          <a:p>
            <a:r>
              <a:rPr lang="ru-RU" b="1" dirty="0" smtClean="0"/>
              <a:t>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642910"/>
            <a:ext cx="6072230" cy="6709529"/>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«Швейное ателье»</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расширить и закрепить знания детей о работе в швейном ателье, формировать первоначальное представление о том, что на изготовление каждой вещи затрачивается много труда, укреплять навыки общественного поведения, благодарить за оказанную помощь и заботу, развивать и укреплять дружеские взаимоотношения между детьми.</a:t>
            </a:r>
          </a:p>
          <a:p>
            <a:r>
              <a:rPr lang="ru-RU" sz="1400" b="1" u="sng" dirty="0" smtClean="0">
                <a:solidFill>
                  <a:schemeClr val="tx2">
                    <a:lumMod val="50000"/>
                  </a:schemeClr>
                </a:solidFill>
                <a:latin typeface="Times New Roman" pitchFamily="18" charset="0"/>
                <a:cs typeface="Times New Roman" pitchFamily="18" charset="0"/>
              </a:rPr>
              <a:t>Роли: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модельер, закройщик, швеи, вышивальщица, гладильщица, кладовщик, кассир-приемщик.</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выбор фасона, советы, делают заказ, снятие мерок, раскладка выкроек и крой, примерка, пошив изделий, их отделка, вышивка, глажение, швея сдает готовую продукцию на склад, оплата заказа, получение заказа.</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швейное ателье. Беседа с детьми о том, что видели на экскурсии. Наблюдение за работой кастелянши в детском саду (ремонтирует одежду). Встреча с работниками швейного ателье (родители), беседа. Чтение произведений: С. Михалков «Заяц портной», Викторов «Я для мамы платье шила», Гринберг «Олин фартук». Дидактическая игра «Что у тебя шерстяное?» Рассматривание образцов тканей. Беседа «Что из какой ткани можно сшить?» Изготовление альбома «Образцы тканей». Рассматривание журналов мод. Аппликация «Кукла в красивом платье». Ручной труд «Пришей пуговицу». Изготовление атрибутов для игры с привлечением родителей (витрина, гладильные доски, наборы тканей, пуговиц, ниток, лекала выкроек и др.)</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разнообразные ткани на витрине, наборы, содержащие нитки, иголки, пуговицы, наперстки, 2-3 швейные машины,                                ножницы, выкройки (лекала), сантиметровая лента,                                                      стол раскроя, утюги, гладильные доски, фартуки для                                                    швеи, журнал мод, трюмо, квитанции.</a:t>
            </a:r>
          </a:p>
          <a:p>
            <a:r>
              <a:rPr lang="ru-RU" b="1" dirty="0" smtClean="0">
                <a:solidFill>
                  <a:schemeClr val="tx2">
                    <a:lumMod val="50000"/>
                  </a:schemeClr>
                </a:solidFill>
              </a:rPr>
              <a:t> </a:t>
            </a:r>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500034"/>
            <a:ext cx="6000792" cy="7509748"/>
          </a:xfrm>
          <a:prstGeom prst="rect">
            <a:avLst/>
          </a:prstGeom>
          <a:noFill/>
        </p:spPr>
        <p:txBody>
          <a:bodyPr wrap="square" rtlCol="0">
            <a:spAutoFit/>
          </a:bodyPr>
          <a:lstStyle/>
          <a:p>
            <a:pPr algn="ctr"/>
            <a:r>
              <a:rPr lang="ru-RU" sz="2000" dirty="0" smtClean="0">
                <a:solidFill>
                  <a:srgbClr val="FF0000"/>
                </a:solidFill>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«Ветеринарная лечебница»</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dirty="0" smtClean="0">
                <a:solidFill>
                  <a:schemeClr val="tx2">
                    <a:lumMod val="50000"/>
                  </a:schemeClr>
                </a:solidFill>
                <a:latin typeface="Times New Roman" pitchFamily="18" charset="0"/>
                <a:cs typeface="Times New Roman" pitchFamily="18" charset="0"/>
              </a:rPr>
              <a:t> вызвать у детей интерес к профессии ветеринарного врача; воспитывать чуткое, внимательное отношение к животным, доброту, отзывчивость, культуру общения.</a:t>
            </a:r>
          </a:p>
          <a:p>
            <a:r>
              <a:rPr lang="ru-RU" sz="1400" b="1" u="sng" dirty="0" smtClean="0">
                <a:solidFill>
                  <a:schemeClr val="tx2">
                    <a:lumMod val="50000"/>
                  </a:schemeClr>
                </a:solidFill>
                <a:latin typeface="Times New Roman" pitchFamily="18" charset="0"/>
                <a:cs typeface="Times New Roman" pitchFamily="18" charset="0"/>
              </a:rPr>
              <a:t>Роли:</a:t>
            </a:r>
            <a:r>
              <a:rPr lang="ru-RU" sz="1400" dirty="0" smtClean="0">
                <a:solidFill>
                  <a:schemeClr val="tx2">
                    <a:lumMod val="50000"/>
                  </a:schemeClr>
                </a:solidFill>
                <a:latin typeface="Times New Roman" pitchFamily="18" charset="0"/>
                <a:cs typeface="Times New Roman" pitchFamily="18" charset="0"/>
              </a:rPr>
              <a:t> ветеринарный врач, медсестра, санитарка, работник ветеринарной аптеки, люди с больными животными.</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dirty="0" smtClean="0">
                <a:solidFill>
                  <a:schemeClr val="tx2">
                    <a:lumMod val="50000"/>
                  </a:schemeClr>
                </a:solidFill>
                <a:latin typeface="Times New Roman" pitchFamily="18" charset="0"/>
                <a:cs typeface="Times New Roman" pitchFamily="18" charset="0"/>
              </a:rPr>
              <a:t> В ветеринарную лечебницу приводят и приносят больных животных. Ветеринарный врач принимает больных, внимательно выслушивает жалобы их хозяина, задает вопросы, осматривает больное животное, прослушивает фонендоскопом, измеряет температуру, делает назначение. Медсестра выписывает рецепт. Животное относят в процедурный кабинет. Медсестра делает уколы, обрабатывает и перевязывает раны, смазывает мазью и т.д. Санитарка убирает кабинет, меняет полотенце. После приема хозяин больного животного идет в ветеринарную аптеку и покупает назначенное врачом лекарство для дальнейшего лечения дома.</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медицинский кабинет </a:t>
            </a:r>
            <a:r>
              <a:rPr lang="ru-RU" sz="1400" dirty="0" err="1" smtClean="0">
                <a:solidFill>
                  <a:schemeClr val="tx2">
                    <a:lumMod val="50000"/>
                  </a:schemeClr>
                </a:solidFill>
                <a:latin typeface="Times New Roman" pitchFamily="18" charset="0"/>
                <a:cs typeface="Times New Roman" pitchFamily="18" charset="0"/>
              </a:rPr>
              <a:t>д</a:t>
            </a:r>
            <a:r>
              <a:rPr lang="ru-RU" sz="1400" dirty="0" smtClean="0">
                <a:solidFill>
                  <a:schemeClr val="tx2">
                    <a:lumMod val="50000"/>
                  </a:schemeClr>
                </a:solidFill>
                <a:latin typeface="Times New Roman" pitchFamily="18" charset="0"/>
                <a:cs typeface="Times New Roman" pitchFamily="18" charset="0"/>
              </a:rPr>
              <a:t>/с. Наблюдение за работой врача (прослушивает фонендоскопом, смотрит горло, задает вопросы) Слушание сказки К. Чуковского «Доктор Айболит» в грамзаписи. Рассматривание с детьми иллюстраций к сказке К. Чуковского «Доктор Айболит». Чтение лит. произведений: Э. Успенский «Играли в больницу», В. Маяковский «Кем быть?». Рассматривание медицинских инструментов: фонендоскоп, шпатель, термометр, пинцет и др. Дидактическая игра «Ясочка простудилась». Беседа с детьми о работе ветеринарного врача. Рисование «Мое любимое животное» Изготовление с детьми атрибутов к игре с привлечением                                                                                     родителей (халаты, шапки, рецепты и т.д.)</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dirty="0" smtClean="0">
                <a:solidFill>
                  <a:schemeClr val="tx2">
                    <a:lumMod val="50000"/>
                  </a:schemeClr>
                </a:solidFill>
                <a:latin typeface="Times New Roman" pitchFamily="18" charset="0"/>
                <a:cs typeface="Times New Roman" pitchFamily="18" charset="0"/>
              </a:rPr>
              <a:t> животные, халаты,                                                                  шапки, карандаш и бумага для рецептов,                                                               фонендоскоп, градусник, вата, бинт,                                                                          пинцет, ножницы, губка, шприц, мази,                                                      таблетки, порошки и т.д.</a:t>
            </a:r>
          </a:p>
          <a:p>
            <a:r>
              <a:rPr lang="ru-RU" sz="1400" dirty="0" smtClean="0">
                <a:solidFill>
                  <a:schemeClr val="tx2">
                    <a:lumMod val="50000"/>
                  </a:schemeClr>
                </a:solidFill>
                <a:latin typeface="Times New Roman" pitchFamily="18" charset="0"/>
                <a:cs typeface="Times New Roman" pitchFamily="18" charset="0"/>
              </a:rPr>
              <a:t> </a:t>
            </a:r>
            <a:endParaRPr lang="ru-RU" sz="14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285720"/>
            <a:ext cx="6072230" cy="6340197"/>
          </a:xfrm>
          <a:prstGeom prst="rect">
            <a:avLst/>
          </a:prstGeom>
          <a:noFill/>
        </p:spPr>
        <p:txBody>
          <a:bodyPr wrap="square" rtlCol="0">
            <a:spAutoFit/>
          </a:bodyPr>
          <a:lstStyle/>
          <a:p>
            <a:pPr algn="ctr"/>
            <a:r>
              <a:rPr lang="ru-RU" sz="2000" dirty="0" smtClean="0">
                <a:solidFill>
                  <a:srgbClr val="FF0000"/>
                </a:solidFill>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«Аптека»</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solidFill>
                  <a:schemeClr val="tx2">
                    <a:lumMod val="50000"/>
                  </a:schemeClr>
                </a:solidFill>
                <a:latin typeface="Times New Roman" pitchFamily="18" charset="0"/>
                <a:cs typeface="Times New Roman" pitchFamily="18" charset="0"/>
              </a:rPr>
              <a:t>Задачи:</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вызвать у детей интерес к профессии фармацевта; воспитывать чуткое, внимательное отношение к больному, доброту, отзывчивость, культуру общения.</a:t>
            </a:r>
          </a:p>
          <a:p>
            <a:r>
              <a:rPr lang="ru-RU" sz="1400" b="1" u="sng" dirty="0" smtClean="0">
                <a:solidFill>
                  <a:schemeClr val="tx2">
                    <a:lumMod val="50000"/>
                  </a:schemeClr>
                </a:solidFill>
                <a:latin typeface="Times New Roman" pitchFamily="18" charset="0"/>
                <a:cs typeface="Times New Roman" pitchFamily="18" charset="0"/>
              </a:rPr>
              <a:t>Роли:</a:t>
            </a:r>
            <a:r>
              <a:rPr lang="ru-RU" sz="1400" dirty="0" smtClean="0">
                <a:solidFill>
                  <a:schemeClr val="tx2">
                    <a:lumMod val="50000"/>
                  </a:schemeClr>
                </a:solidFill>
                <a:latin typeface="Times New Roman" pitchFamily="18" charset="0"/>
                <a:cs typeface="Times New Roman" pitchFamily="18" charset="0"/>
              </a:rPr>
              <a:t> водитель, работники аптеки (фармацевты)</a:t>
            </a:r>
          </a:p>
          <a:p>
            <a:r>
              <a:rPr lang="ru-RU" sz="1400" b="1" u="sng" dirty="0" smtClean="0">
                <a:solidFill>
                  <a:schemeClr val="tx2">
                    <a:lumMod val="50000"/>
                  </a:schemeClr>
                </a:solidFill>
                <a:latin typeface="Times New Roman" pitchFamily="18" charset="0"/>
                <a:cs typeface="Times New Roman" pitchFamily="18" charset="0"/>
              </a:rPr>
              <a:t>Игровые действия:</a:t>
            </a:r>
            <a:r>
              <a:rPr lang="ru-RU" sz="1400" b="1" dirty="0" smtClean="0">
                <a:solidFill>
                  <a:schemeClr val="tx2">
                    <a:lumMod val="50000"/>
                  </a:schemeClr>
                </a:solidFill>
                <a:latin typeface="Times New Roman" pitchFamily="18" charset="0"/>
                <a:cs typeface="Times New Roman" pitchFamily="18" charset="0"/>
              </a:rPr>
              <a:t> </a:t>
            </a:r>
            <a:r>
              <a:rPr lang="ru-RU" sz="1400" dirty="0" smtClean="0">
                <a:solidFill>
                  <a:schemeClr val="tx2">
                    <a:lumMod val="50000"/>
                  </a:schemeClr>
                </a:solidFill>
                <a:latin typeface="Times New Roman" pitchFamily="18" charset="0"/>
                <a:cs typeface="Times New Roman" pitchFamily="18" charset="0"/>
              </a:rPr>
              <a:t>Водитель привозит в аптеку лекарства. Работники аптеки раскладывают их на полки. Люди приходят в аптеку за лекарствами. В рецептурном отделе отпускают лекарства по рецептам врачей. Здесь делают микстуры, мази, капли. Некоторые посетители говорят о своих проблемах и спрашивают, какое лекарство лучше купить, аптекарь советует. В фито отделе продают лекарственные травы, сборы.</a:t>
            </a:r>
          </a:p>
          <a:p>
            <a:r>
              <a:rPr lang="ru-RU" sz="1400" b="1" u="sng" dirty="0" smtClean="0">
                <a:solidFill>
                  <a:schemeClr val="tx2">
                    <a:lumMod val="50000"/>
                  </a:schemeClr>
                </a:solidFill>
                <a:latin typeface="Times New Roman" pitchFamily="18" charset="0"/>
                <a:cs typeface="Times New Roman" pitchFamily="18" charset="0"/>
              </a:rPr>
              <a:t>Предварительная работа:</a:t>
            </a:r>
            <a:r>
              <a:rPr lang="ru-RU" sz="1400" dirty="0" smtClean="0">
                <a:solidFill>
                  <a:schemeClr val="tx2">
                    <a:lumMod val="50000"/>
                  </a:schemeClr>
                </a:solidFill>
                <a:latin typeface="Times New Roman" pitchFamily="18" charset="0"/>
                <a:cs typeface="Times New Roman" pitchFamily="18" charset="0"/>
              </a:rPr>
              <a:t> Экскурсия в медицинский кабинет </a:t>
            </a:r>
            <a:r>
              <a:rPr lang="ru-RU" sz="1400" dirty="0" err="1" smtClean="0">
                <a:solidFill>
                  <a:schemeClr val="tx2">
                    <a:lumMod val="50000"/>
                  </a:schemeClr>
                </a:solidFill>
                <a:latin typeface="Times New Roman" pitchFamily="18" charset="0"/>
                <a:cs typeface="Times New Roman" pitchFamily="18" charset="0"/>
              </a:rPr>
              <a:t>д</a:t>
            </a:r>
            <a:r>
              <a:rPr lang="ru-RU" sz="1400" dirty="0" smtClean="0">
                <a:solidFill>
                  <a:schemeClr val="tx2">
                    <a:lumMod val="50000"/>
                  </a:schemeClr>
                </a:solidFill>
                <a:latin typeface="Times New Roman" pitchFamily="18" charset="0"/>
                <a:cs typeface="Times New Roman" pitchFamily="18" charset="0"/>
              </a:rPr>
              <a:t>/с. Экскурсия в аптеку. Беседа с детьми о проведенной экскурсии. Слушание сказки К. Чуковского «Доктор Айболит» в грамзаписи. Чтение лит. произведений: Я. Забила «Ясочка простудилась», Э. Успенский «Играли в больницу», В. Маяковский «Кем быть?». Рассматривание медицинских инструментов (фонендоскоп, шпатель, термометр, тонометр, пинцет и др.). Дидактическая игра «Ясочка простудилась». Рассматривание набора открыток «Лекарственные растения». Рассматривание лекарственных растений на участке детского сада, на лугу, в лесу. Загадки о лекарственных растениях. Изготовление с детьми атрибутов к игре с привлечением родителей (халаты, шапки, рецепты, микстуры.) </a:t>
            </a:r>
          </a:p>
          <a:p>
            <a:r>
              <a:rPr lang="ru-RU" sz="1400" b="1" u="sng" dirty="0" smtClean="0">
                <a:solidFill>
                  <a:schemeClr val="tx2">
                    <a:lumMod val="50000"/>
                  </a:schemeClr>
                </a:solidFill>
                <a:latin typeface="Times New Roman" pitchFamily="18" charset="0"/>
                <a:cs typeface="Times New Roman" pitchFamily="18" charset="0"/>
              </a:rPr>
              <a:t>Игровой материал:</a:t>
            </a:r>
            <a:r>
              <a:rPr lang="ru-RU" sz="1400" dirty="0" smtClean="0">
                <a:solidFill>
                  <a:schemeClr val="tx2">
                    <a:lumMod val="50000"/>
                  </a:schemeClr>
                </a:solidFill>
                <a:latin typeface="Times New Roman" pitchFamily="18" charset="0"/>
                <a:cs typeface="Times New Roman" pitchFamily="18" charset="0"/>
              </a:rPr>
              <a:t> халаты, шапки, рецепты, мед. инструменты (пинцет, шпатель, пипетка, фонендоскоп, тонометр, градусник, шприц и т.д.), вата, бинт, мази, таблетки, порошки, лек. травы.</a:t>
            </a:r>
            <a:br>
              <a:rPr lang="ru-RU" sz="1400" dirty="0" smtClean="0">
                <a:solidFill>
                  <a:schemeClr val="tx2">
                    <a:lumMod val="50000"/>
                  </a:schemeClr>
                </a:solidFill>
                <a:latin typeface="Times New Roman" pitchFamily="18" charset="0"/>
                <a:cs typeface="Times New Roman" pitchFamily="18" charset="0"/>
              </a:rPr>
            </a:br>
            <a:r>
              <a:rPr lang="ru-RU" dirty="0" smtClean="0">
                <a:solidFill>
                  <a:schemeClr val="tx2">
                    <a:lumMod val="50000"/>
                  </a:schemeClr>
                </a:solidFill>
              </a:rPr>
              <a:t/>
            </a:r>
            <a:br>
              <a:rPr lang="ru-RU" dirty="0" smtClean="0">
                <a:solidFill>
                  <a:schemeClr val="tx2">
                    <a:lumMod val="50000"/>
                  </a:schemeClr>
                </a:solidFill>
              </a:rPr>
            </a:br>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1000</Words>
  <Application>Microsoft Office PowerPoint</Application>
  <PresentationFormat>Экран (4:3)</PresentationFormat>
  <Paragraphs>136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HP</cp:lastModifiedBy>
  <cp:revision>9</cp:revision>
  <cp:lastPrinted>2013-04-07T11:39:08Z</cp:lastPrinted>
  <dcterms:created xsi:type="dcterms:W3CDTF">2012-02-01T05:51:32Z</dcterms:created>
  <dcterms:modified xsi:type="dcterms:W3CDTF">2013-04-07T11:41:20Z</dcterms:modified>
</cp:coreProperties>
</file>