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0" d="100"/>
          <a:sy n="90" d="100"/>
        </p:scale>
        <p:origin x="-126"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12/17/2021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12/17/2021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1CF131DD-A141-4471-BCF9-C6073EDD7E20}" type="datetimeFigureOut">
              <a:rPr lang="en-US" dirty="0"/>
              <a:t>12/17/2021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12/17/2021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12/17/2021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b="1" dirty="0"/>
              <a:t>ГОТОВИМСЯ К ПАСХЕ ВМЕСТЕ С РЕБЕНКОМ.</a:t>
            </a:r>
            <a:br>
              <a:rPr lang="ru-RU" b="1" dirty="0"/>
            </a:br>
            <a:endParaRPr lang="en-US" dirty="0"/>
          </a:p>
        </p:txBody>
      </p:sp>
      <p:sp>
        <p:nvSpPr>
          <p:cNvPr id="3" name="Subtitle 2"/>
          <p:cNvSpPr>
            <a:spLocks noGrp="1"/>
          </p:cNvSpPr>
          <p:nvPr>
            <p:ph type="subTitle" idx="1"/>
          </p:nvPr>
        </p:nvSpPr>
        <p:spPr/>
        <p:txBody>
          <a:bodyPr/>
          <a:lstStyle/>
          <a:p>
            <a:r>
              <a:rPr lang="ru-RU" dirty="0" smtClean="0"/>
              <a:t>Татьяна Викторовна Косолапова </a:t>
            </a:r>
            <a:r>
              <a:rPr lang="ru-RU" dirty="0"/>
              <a:t>воспитатель МАДОУ №63 ИСКОРКА</a:t>
            </a:r>
            <a:endParaRPr lang="en-US" dirty="0"/>
          </a:p>
        </p:txBody>
      </p:sp>
    </p:spTree>
    <p:extLst>
      <p:ext uri="{BB962C8B-B14F-4D97-AF65-F5344CB8AC3E}">
        <p14:creationId xmlns:p14="http://schemas.microsoft.com/office/powerpoint/2010/main" val="1627197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FB0756B-ABE1-4847-A1CF-1057604EA6A5}"/>
              </a:ext>
            </a:extLst>
          </p:cNvPr>
          <p:cNvSpPr>
            <a:spLocks noGrp="1"/>
          </p:cNvSpPr>
          <p:nvPr>
            <p:ph type="title"/>
          </p:nvPr>
        </p:nvSpPr>
        <p:spPr/>
        <p:txBody>
          <a:bodyPr/>
          <a:lstStyle/>
          <a:p>
            <a:r>
              <a:rPr lang="ru-RU" dirty="0"/>
              <a:t>Спасибо за уделенное время.</a:t>
            </a:r>
          </a:p>
        </p:txBody>
      </p:sp>
      <p:pic>
        <p:nvPicPr>
          <p:cNvPr id="10242" name="Picture 2">
            <a:extLst>
              <a:ext uri="{FF2B5EF4-FFF2-40B4-BE49-F238E27FC236}">
                <a16:creationId xmlns:a16="http://schemas.microsoft.com/office/drawing/2014/main" xmlns="" id="{4AB647F6-5BD4-45CA-898A-842163B9CE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009588" y="2390862"/>
            <a:ext cx="3037583" cy="3065972"/>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a:extLst>
              <a:ext uri="{FF2B5EF4-FFF2-40B4-BE49-F238E27FC236}">
                <a16:creationId xmlns:a16="http://schemas.microsoft.com/office/drawing/2014/main" xmlns="" id="{33CF13FC-C254-4589-848B-76297208FB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2630" y="1744911"/>
            <a:ext cx="5243119" cy="4681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76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F1D8D123-08D9-4FF4-AD2B-B13FCF4904DF}"/>
              </a:ext>
            </a:extLst>
          </p:cNvPr>
          <p:cNvSpPr/>
          <p:nvPr/>
        </p:nvSpPr>
        <p:spPr>
          <a:xfrm>
            <a:off x="3048000" y="2551836"/>
            <a:ext cx="6003721" cy="1802049"/>
          </a:xfrm>
          <a:prstGeom prst="rect">
            <a:avLst/>
          </a:prstGeom>
        </p:spPr>
        <p:txBody>
          <a:bodyPr wrap="square">
            <a:spAutoFit/>
          </a:bodyPr>
          <a:lstStyle/>
          <a:p>
            <a:r>
              <a:rPr lang="ru-RU" b="1" dirty="0">
                <a:solidFill>
                  <a:srgbClr val="000000"/>
                </a:solidFill>
                <a:latin typeface="Inter"/>
              </a:rPr>
              <a:t>Праздник Светлого Христова Воскресения, Пасха, - главное событие года для православных христиан и самый большой православный праздник. В 2020году Пасха приходится на 19 апреля. О том, что это за праздник, как к нему готовиться и чем заинтересовать малыша, расскажу Я.</a:t>
            </a:r>
            <a:endParaRPr lang="ru-RU" dirty="0"/>
          </a:p>
        </p:txBody>
      </p:sp>
      <p:pic>
        <p:nvPicPr>
          <p:cNvPr id="1026" name="Picture 2">
            <a:extLst>
              <a:ext uri="{FF2B5EF4-FFF2-40B4-BE49-F238E27FC236}">
                <a16:creationId xmlns:a16="http://schemas.microsoft.com/office/drawing/2014/main" xmlns="" id="{A82D3E90-185D-499C-928A-114794C13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2329" y="922788"/>
            <a:ext cx="2558643" cy="44828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xmlns="" id="{B1C6578B-C673-4D73-BAF4-36D6493636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100" y="848335"/>
            <a:ext cx="2242045" cy="4482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96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416E6087-796A-465F-8C36-D1FB96A02397}"/>
              </a:ext>
            </a:extLst>
          </p:cNvPr>
          <p:cNvSpPr/>
          <p:nvPr/>
        </p:nvSpPr>
        <p:spPr>
          <a:xfrm>
            <a:off x="439024" y="429422"/>
            <a:ext cx="6096000" cy="1754326"/>
          </a:xfrm>
          <a:prstGeom prst="rect">
            <a:avLst/>
          </a:prstGeom>
        </p:spPr>
        <p:txBody>
          <a:bodyPr>
            <a:spAutoFit/>
          </a:bodyPr>
          <a:lstStyle/>
          <a:p>
            <a:r>
              <a:rPr lang="ru-RU" dirty="0">
                <a:solidFill>
                  <a:srgbClr val="000000"/>
                </a:solidFill>
                <a:latin typeface="Inter"/>
              </a:rPr>
              <a:t>Библейские слова довольно сложны для детского восприятия, поэтому для самых маленьких будет понятнее, если вы расскажете о празднике Пасхи своими словами, покажете картинки из детской Библии. Это прекрасный повод объяснить ребенку, что такое добро и зло, любовь и самопожертвование.</a:t>
            </a:r>
            <a:endParaRPr lang="ru-RU" dirty="0"/>
          </a:p>
        </p:txBody>
      </p:sp>
      <p:sp>
        <p:nvSpPr>
          <p:cNvPr id="3" name="Прямоугольник 2">
            <a:extLst>
              <a:ext uri="{FF2B5EF4-FFF2-40B4-BE49-F238E27FC236}">
                <a16:creationId xmlns:a16="http://schemas.microsoft.com/office/drawing/2014/main" xmlns="" id="{FE94438A-6117-4819-B825-92A621633FB1}"/>
              </a:ext>
            </a:extLst>
          </p:cNvPr>
          <p:cNvSpPr/>
          <p:nvPr/>
        </p:nvSpPr>
        <p:spPr>
          <a:xfrm>
            <a:off x="3048000" y="1859340"/>
            <a:ext cx="6096000" cy="3139321"/>
          </a:xfrm>
          <a:prstGeom prst="rect">
            <a:avLst/>
          </a:prstGeom>
        </p:spPr>
        <p:txBody>
          <a:bodyPr>
            <a:spAutoFit/>
          </a:bodyPr>
          <a:lstStyle/>
          <a:p>
            <a:r>
              <a:rPr lang="ru-RU" b="1" dirty="0">
                <a:solidFill>
                  <a:srgbClr val="FFA54A"/>
                </a:solidFill>
                <a:latin typeface="Inter"/>
              </a:rPr>
              <a:t>Как традиционно готовились к Пасхе</a:t>
            </a:r>
          </a:p>
          <a:p>
            <a:r>
              <a:rPr lang="ru-RU" dirty="0">
                <a:solidFill>
                  <a:srgbClr val="000000"/>
                </a:solidFill>
                <a:latin typeface="Inter"/>
              </a:rPr>
              <a:t>Приготовления к Пасхе начинались задолго до самого праздника. Пасхальным праздникам предшествовал самый долгий и строгий пост - Великий. Он напоминал о 40 днях, в течение которых Спаситель постился в пустыне. Во время Великого Поста все люди должны были просить у Бога прощения своих грехов и духовно готовить себя к Пасхе. Далее Светлому Дню Христова Воскресения предшествовала Страстная неделя. Каждый день этой недели был наполнен особым значением и глубоким смыслом.</a:t>
            </a:r>
            <a:endParaRPr lang="ru-RU" b="0" i="0" dirty="0">
              <a:solidFill>
                <a:srgbClr val="000000"/>
              </a:solidFill>
              <a:effectLst/>
              <a:latin typeface="Inter"/>
            </a:endParaRPr>
          </a:p>
        </p:txBody>
      </p:sp>
      <p:pic>
        <p:nvPicPr>
          <p:cNvPr id="2050" name="Picture 2">
            <a:extLst>
              <a:ext uri="{FF2B5EF4-FFF2-40B4-BE49-F238E27FC236}">
                <a16:creationId xmlns:a16="http://schemas.microsoft.com/office/drawing/2014/main" xmlns="" id="{A0AD51C4-2694-4BD3-B4B9-62429215D2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2880" y="3892492"/>
            <a:ext cx="3201623" cy="2417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941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40D4FE14-AB7A-4180-BDD4-C7C9D9897A94}"/>
              </a:ext>
            </a:extLst>
          </p:cNvPr>
          <p:cNvSpPr/>
          <p:nvPr/>
        </p:nvSpPr>
        <p:spPr>
          <a:xfrm>
            <a:off x="1577130" y="1015841"/>
            <a:ext cx="7692705" cy="3416320"/>
          </a:xfrm>
          <a:prstGeom prst="rect">
            <a:avLst/>
          </a:prstGeom>
        </p:spPr>
        <p:txBody>
          <a:bodyPr wrap="square">
            <a:spAutoFit/>
          </a:bodyPr>
          <a:lstStyle/>
          <a:p>
            <a:r>
              <a:rPr lang="ru-RU" b="1" dirty="0">
                <a:solidFill>
                  <a:srgbClr val="000000"/>
                </a:solidFill>
                <a:latin typeface="Inter"/>
              </a:rPr>
              <a:t>Страстная неделя:</a:t>
            </a:r>
            <a:endParaRPr lang="ru-RU" dirty="0">
              <a:solidFill>
                <a:srgbClr val="000000"/>
              </a:solidFill>
              <a:latin typeface="Inter"/>
            </a:endParaRPr>
          </a:p>
          <a:p>
            <a:pPr>
              <a:buFont typeface="Arial" panose="020B0604020202020204" pitchFamily="34" charset="0"/>
              <a:buChar char="•"/>
            </a:pPr>
            <a:r>
              <a:rPr lang="ru-RU" dirty="0">
                <a:solidFill>
                  <a:srgbClr val="000000"/>
                </a:solidFill>
                <a:latin typeface="Inter"/>
              </a:rPr>
              <a:t>понедельник и вторник– красили яйца</a:t>
            </a:r>
          </a:p>
          <a:p>
            <a:pPr>
              <a:buFont typeface="Arial" panose="020B0604020202020204" pitchFamily="34" charset="0"/>
              <a:buChar char="•"/>
            </a:pPr>
            <a:r>
              <a:rPr lang="ru-RU" dirty="0">
                <a:solidFill>
                  <a:srgbClr val="000000"/>
                </a:solidFill>
                <a:latin typeface="Inter"/>
              </a:rPr>
              <a:t>среда и четверг – пекли пасхи, куличи, варили кисель</a:t>
            </a:r>
          </a:p>
          <a:p>
            <a:pPr>
              <a:buFont typeface="Arial" panose="020B0604020202020204" pitchFamily="34" charset="0"/>
              <a:buChar char="•"/>
            </a:pPr>
            <a:r>
              <a:rPr lang="ru-RU" dirty="0">
                <a:solidFill>
                  <a:srgbClr val="000000"/>
                </a:solidFill>
                <a:latin typeface="Inter"/>
              </a:rPr>
              <a:t>чистый четверг – до восхода солнца совершали омовение тела, как символ очищения от мирской суеты и грехов, а в течение дня вся семья чистила и наряжала жилище. Почему именно четверг был отведен для наведения чистоты и порядка в доме? Дело в том, что все мирские заботы должны быть закончены не позже, чем за три дня до Пасхи.</a:t>
            </a:r>
          </a:p>
          <a:p>
            <a:pPr>
              <a:buFont typeface="Arial" panose="020B0604020202020204" pitchFamily="34" charset="0"/>
              <a:buChar char="•"/>
            </a:pPr>
            <a:r>
              <a:rPr lang="ru-RU" dirty="0">
                <a:solidFill>
                  <a:srgbClr val="000000"/>
                </a:solidFill>
                <a:latin typeface="Inter"/>
              </a:rPr>
              <a:t>пятница – соблюдали строгий пост и вспоминали страдания Христа</a:t>
            </a:r>
          </a:p>
          <a:p>
            <a:pPr>
              <a:buFont typeface="Arial" panose="020B0604020202020204" pitchFamily="34" charset="0"/>
              <a:buChar char="•"/>
            </a:pPr>
            <a:r>
              <a:rPr lang="ru-RU" dirty="0">
                <a:solidFill>
                  <a:srgbClr val="000000"/>
                </a:solidFill>
                <a:latin typeface="Inter"/>
              </a:rPr>
              <a:t>суббота– крашеные яйца и пасхальные куличи освящали в церкви</a:t>
            </a:r>
          </a:p>
          <a:p>
            <a:pPr>
              <a:buFont typeface="Arial" panose="020B0604020202020204" pitchFamily="34" charset="0"/>
              <a:buChar char="•"/>
            </a:pPr>
            <a:r>
              <a:rPr lang="ru-RU" dirty="0">
                <a:solidFill>
                  <a:srgbClr val="000000"/>
                </a:solidFill>
                <a:latin typeface="Inter"/>
              </a:rPr>
              <a:t>воскресенье– в ночь на Пасху все шли в церковь на всенощную, а утром, возвратившись домой, начинали разговляться</a:t>
            </a:r>
            <a:endParaRPr lang="ru-RU" b="0" i="0" dirty="0">
              <a:solidFill>
                <a:srgbClr val="000000"/>
              </a:solidFill>
              <a:effectLst/>
              <a:latin typeface="Inter"/>
            </a:endParaRPr>
          </a:p>
        </p:txBody>
      </p:sp>
    </p:spTree>
    <p:extLst>
      <p:ext uri="{BB962C8B-B14F-4D97-AF65-F5344CB8AC3E}">
        <p14:creationId xmlns:p14="http://schemas.microsoft.com/office/powerpoint/2010/main" val="2066714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A4A11972-BF46-4B1E-83CB-6DE51754720B}"/>
              </a:ext>
            </a:extLst>
          </p:cNvPr>
          <p:cNvSpPr/>
          <p:nvPr/>
        </p:nvSpPr>
        <p:spPr>
          <a:xfrm>
            <a:off x="570451" y="587229"/>
            <a:ext cx="8573549" cy="646331"/>
          </a:xfrm>
          <a:prstGeom prst="rect">
            <a:avLst/>
          </a:prstGeom>
        </p:spPr>
        <p:txBody>
          <a:bodyPr wrap="square">
            <a:spAutoFit/>
          </a:bodyPr>
          <a:lstStyle/>
          <a:p>
            <a:r>
              <a:rPr lang="ru-RU" b="1" dirty="0">
                <a:solidFill>
                  <a:srgbClr val="FFA54A"/>
                </a:solidFill>
                <a:latin typeface="Inter"/>
              </a:rPr>
              <a:t>Традиции праздника</a:t>
            </a:r>
          </a:p>
          <a:p>
            <a:r>
              <a:rPr lang="ru-RU" b="1" dirty="0">
                <a:solidFill>
                  <a:srgbClr val="FFA54A"/>
                </a:solidFill>
                <a:latin typeface="Inter"/>
              </a:rPr>
              <a:t>РАСПИСЫВАЕМ ПАСХАЛЬНЫЕ ЯЙЦА</a:t>
            </a:r>
            <a:endParaRPr lang="ru-RU" b="1" i="0" dirty="0">
              <a:solidFill>
                <a:srgbClr val="FFA54A"/>
              </a:solidFill>
              <a:effectLst/>
              <a:latin typeface="Inter"/>
            </a:endParaRPr>
          </a:p>
        </p:txBody>
      </p:sp>
      <p:sp>
        <p:nvSpPr>
          <p:cNvPr id="3" name="Прямоугольник 2">
            <a:extLst>
              <a:ext uri="{FF2B5EF4-FFF2-40B4-BE49-F238E27FC236}">
                <a16:creationId xmlns:a16="http://schemas.microsoft.com/office/drawing/2014/main" xmlns="" id="{5F314E1B-811D-47C1-99B7-81E5232A4FFF}"/>
              </a:ext>
            </a:extLst>
          </p:cNvPr>
          <p:cNvSpPr/>
          <p:nvPr/>
        </p:nvSpPr>
        <p:spPr>
          <a:xfrm>
            <a:off x="4723001" y="285226"/>
            <a:ext cx="6409189" cy="5909310"/>
          </a:xfrm>
          <a:prstGeom prst="rect">
            <a:avLst/>
          </a:prstGeom>
        </p:spPr>
        <p:txBody>
          <a:bodyPr wrap="square">
            <a:spAutoFit/>
          </a:bodyPr>
          <a:lstStyle/>
          <a:p>
            <a:r>
              <a:rPr lang="ru-RU" dirty="0">
                <a:solidFill>
                  <a:srgbClr val="000000"/>
                </a:solidFill>
                <a:latin typeface="Inter"/>
              </a:rPr>
              <a:t>Одна из любимых пасхальных традиций – обмен крашеными яйцами. Существует несколько версий возникновения этого ритуала. Согласно одной из них, первое пасхальное яйцо преподнесла римскому императору Тиберию Мария Магдалина, придя к нему с Евангельской проповедью. Приходить к императору с пустыми руками было не принято, и Мария подарила ему простое куриное яйцо. Услышав о Воскресении Христа, император возмущенно заявил, что воскресение так же невозможно, как невозможно простому яйцу стать красным. В ту же минуту яйцо в руках Тиберия окрасилось в красный цвет.</a:t>
            </a:r>
          </a:p>
          <a:p>
            <a:r>
              <a:rPr lang="ru-RU" dirty="0">
                <a:solidFill>
                  <a:srgbClr val="000000"/>
                </a:solidFill>
                <a:latin typeface="Inter"/>
              </a:rPr>
              <a:t>С тех пор на Пасху обязательно красят яйца. Ребенку можно поручить такое важное задание как окраска яиц, но конечно же, под вашим руководством. Представьте себе, какую ответственность будет ощущать этот маленький человечек! Безусловно, сейчас можно купить удивительной красоты готовые наклейки, но и малышам, и деткам постарше гораздо приятнее будет подарить бабушке с дедушкой или знакомым яичко, сделанное, может, и не так восхитительно красиво, но зато своими руками. А сколько восторга вызовет превращение обычных белых яиц в красные, синие, зеленые, желтые!</a:t>
            </a:r>
            <a:endParaRPr lang="ru-RU" b="0" i="0" dirty="0">
              <a:solidFill>
                <a:srgbClr val="000000"/>
              </a:solidFill>
              <a:effectLst/>
              <a:latin typeface="Inter"/>
            </a:endParaRPr>
          </a:p>
        </p:txBody>
      </p:sp>
      <p:pic>
        <p:nvPicPr>
          <p:cNvPr id="4098" name="Picture 2">
            <a:extLst>
              <a:ext uri="{FF2B5EF4-FFF2-40B4-BE49-F238E27FC236}">
                <a16:creationId xmlns:a16="http://schemas.microsoft.com/office/drawing/2014/main" xmlns="" id="{FFB837C1-1AD2-4BD2-B2BD-AA18031DE6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929" y="2001041"/>
            <a:ext cx="3701594" cy="247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615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F9857698-ABD6-4F23-9309-55FB7D5414F7}"/>
              </a:ext>
            </a:extLst>
          </p:cNvPr>
          <p:cNvSpPr/>
          <p:nvPr/>
        </p:nvSpPr>
        <p:spPr>
          <a:xfrm>
            <a:off x="3048000" y="1582341"/>
            <a:ext cx="6096000" cy="3693319"/>
          </a:xfrm>
          <a:prstGeom prst="rect">
            <a:avLst/>
          </a:prstGeom>
        </p:spPr>
        <p:txBody>
          <a:bodyPr>
            <a:spAutoFit/>
          </a:bodyPr>
          <a:lstStyle/>
          <a:p>
            <a:r>
              <a:rPr lang="ru-RU" b="1" dirty="0">
                <a:solidFill>
                  <a:srgbClr val="000000"/>
                </a:solidFill>
                <a:latin typeface="Inter"/>
              </a:rPr>
              <a:t>Яйца, окрашенные в один цвет, называются </a:t>
            </a:r>
            <a:r>
              <a:rPr lang="ru-RU" b="1" dirty="0" err="1">
                <a:solidFill>
                  <a:srgbClr val="000000"/>
                </a:solidFill>
                <a:latin typeface="Inter"/>
              </a:rPr>
              <a:t>крашенками</a:t>
            </a:r>
            <a:r>
              <a:rPr lang="ru-RU" b="1" dirty="0">
                <a:solidFill>
                  <a:srgbClr val="000000"/>
                </a:solidFill>
                <a:latin typeface="Inter"/>
              </a:rPr>
              <a:t>. Можно обойтись без искусственных красителей и воспользоваться натуральными красящими продуктами</a:t>
            </a:r>
            <a:r>
              <a:rPr lang="ru-RU" dirty="0">
                <a:solidFill>
                  <a:srgbClr val="000000"/>
                </a:solidFill>
                <a:latin typeface="Inter"/>
              </a:rPr>
              <a:t>.</a:t>
            </a:r>
          </a:p>
          <a:p>
            <a:pPr>
              <a:buFont typeface="Arial" panose="020B0604020202020204" pitchFamily="34" charset="0"/>
              <a:buChar char="•"/>
            </a:pPr>
            <a:r>
              <a:rPr lang="ru-RU" dirty="0">
                <a:solidFill>
                  <a:srgbClr val="000000"/>
                </a:solidFill>
                <a:latin typeface="Inter"/>
              </a:rPr>
              <a:t>Для желтого цвета подойдет куркума, шафран, морковь, кожура апельсина или мандарина.</a:t>
            </a:r>
          </a:p>
          <a:p>
            <a:pPr>
              <a:buFont typeface="Arial" panose="020B0604020202020204" pitchFamily="34" charset="0"/>
              <a:buChar char="•"/>
            </a:pPr>
            <a:r>
              <a:rPr lang="ru-RU" dirty="0">
                <a:solidFill>
                  <a:srgbClr val="000000"/>
                </a:solidFill>
                <a:latin typeface="Inter"/>
              </a:rPr>
              <a:t>Для оранжевого – паприка, молотый перец чили.</a:t>
            </a:r>
          </a:p>
          <a:p>
            <a:pPr>
              <a:buFont typeface="Arial" panose="020B0604020202020204" pitchFamily="34" charset="0"/>
              <a:buChar char="•"/>
            </a:pPr>
            <a:r>
              <a:rPr lang="ru-RU" dirty="0">
                <a:solidFill>
                  <a:srgbClr val="000000"/>
                </a:solidFill>
                <a:latin typeface="Inter"/>
              </a:rPr>
              <a:t>Для розового – красное вино, шелуха красного лука, клюквенный сок, малина, свекла.</a:t>
            </a:r>
          </a:p>
          <a:p>
            <a:pPr>
              <a:buFont typeface="Arial" panose="020B0604020202020204" pitchFamily="34" charset="0"/>
              <a:buChar char="•"/>
            </a:pPr>
            <a:r>
              <a:rPr lang="ru-RU" dirty="0">
                <a:solidFill>
                  <a:srgbClr val="000000"/>
                </a:solidFill>
                <a:latin typeface="Inter"/>
              </a:rPr>
              <a:t>Для бордового – черная смородина, гранатовый сок.</a:t>
            </a:r>
          </a:p>
          <a:p>
            <a:pPr>
              <a:buFont typeface="Arial" panose="020B0604020202020204" pitchFamily="34" charset="0"/>
              <a:buChar char="•"/>
            </a:pPr>
            <a:r>
              <a:rPr lang="ru-RU" dirty="0">
                <a:solidFill>
                  <a:srgbClr val="000000"/>
                </a:solidFill>
                <a:latin typeface="Inter"/>
              </a:rPr>
              <a:t>Для синего и голубого – кожура синего картофеля, черника, </a:t>
            </a:r>
            <a:r>
              <a:rPr lang="ru-RU" dirty="0" err="1">
                <a:solidFill>
                  <a:srgbClr val="000000"/>
                </a:solidFill>
                <a:latin typeface="Inter"/>
              </a:rPr>
              <a:t>краснокачанная</a:t>
            </a:r>
            <a:r>
              <a:rPr lang="ru-RU" dirty="0">
                <a:solidFill>
                  <a:srgbClr val="000000"/>
                </a:solidFill>
                <a:latin typeface="Inter"/>
              </a:rPr>
              <a:t> капуста.</a:t>
            </a:r>
          </a:p>
          <a:p>
            <a:pPr>
              <a:buFont typeface="Arial" panose="020B0604020202020204" pitchFamily="34" charset="0"/>
              <a:buChar char="•"/>
            </a:pPr>
            <a:r>
              <a:rPr lang="ru-RU" dirty="0">
                <a:solidFill>
                  <a:srgbClr val="000000"/>
                </a:solidFill>
                <a:latin typeface="Inter"/>
              </a:rPr>
              <a:t>Для фиолетового – сок черного винограда.</a:t>
            </a:r>
          </a:p>
          <a:p>
            <a:pPr>
              <a:buFont typeface="Arial" panose="020B0604020202020204" pitchFamily="34" charset="0"/>
              <a:buChar char="•"/>
            </a:pPr>
            <a:r>
              <a:rPr lang="ru-RU" dirty="0">
                <a:solidFill>
                  <a:srgbClr val="000000"/>
                </a:solidFill>
                <a:latin typeface="Inter"/>
              </a:rPr>
              <a:t>Для зеленого – шпинат.</a:t>
            </a:r>
            <a:endParaRPr lang="ru-RU" b="0" i="0" dirty="0">
              <a:solidFill>
                <a:srgbClr val="000000"/>
              </a:solidFill>
              <a:effectLst/>
              <a:latin typeface="Inter"/>
            </a:endParaRPr>
          </a:p>
        </p:txBody>
      </p:sp>
      <p:pic>
        <p:nvPicPr>
          <p:cNvPr id="5122" name="Picture 2">
            <a:extLst>
              <a:ext uri="{FF2B5EF4-FFF2-40B4-BE49-F238E27FC236}">
                <a16:creationId xmlns:a16="http://schemas.microsoft.com/office/drawing/2014/main" xmlns="" id="{1BB7F5EB-3DE8-4B2B-ADCA-8C937476F8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89" y="671118"/>
            <a:ext cx="2242657" cy="168199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xmlns="" id="{6BC6B715-8088-4576-9D7A-84A25E1959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7194" y="2432807"/>
            <a:ext cx="2738176" cy="1824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699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134DDBB7-29BC-4774-9696-9E7DA95D457A}"/>
              </a:ext>
            </a:extLst>
          </p:cNvPr>
          <p:cNvSpPr/>
          <p:nvPr/>
        </p:nvSpPr>
        <p:spPr>
          <a:xfrm>
            <a:off x="679463" y="610191"/>
            <a:ext cx="1756186" cy="369332"/>
          </a:xfrm>
          <a:prstGeom prst="rect">
            <a:avLst/>
          </a:prstGeom>
        </p:spPr>
        <p:txBody>
          <a:bodyPr wrap="none">
            <a:spAutoFit/>
          </a:bodyPr>
          <a:lstStyle/>
          <a:p>
            <a:r>
              <a:rPr lang="ru-RU" b="1" dirty="0">
                <a:solidFill>
                  <a:srgbClr val="FFA54A"/>
                </a:solidFill>
                <a:latin typeface="Inter"/>
              </a:rPr>
              <a:t>ПЕЧЕМ КУЛИЧИ</a:t>
            </a:r>
            <a:endParaRPr lang="ru-RU" b="1" i="0" dirty="0">
              <a:solidFill>
                <a:srgbClr val="FFA54A"/>
              </a:solidFill>
              <a:effectLst/>
              <a:latin typeface="Inter"/>
            </a:endParaRPr>
          </a:p>
        </p:txBody>
      </p:sp>
      <p:sp>
        <p:nvSpPr>
          <p:cNvPr id="3" name="Прямоугольник 2">
            <a:extLst>
              <a:ext uri="{FF2B5EF4-FFF2-40B4-BE49-F238E27FC236}">
                <a16:creationId xmlns:a16="http://schemas.microsoft.com/office/drawing/2014/main" xmlns="" id="{69756308-6659-499C-A5C7-69118F00187E}"/>
              </a:ext>
            </a:extLst>
          </p:cNvPr>
          <p:cNvSpPr/>
          <p:nvPr/>
        </p:nvSpPr>
        <p:spPr>
          <a:xfrm>
            <a:off x="679463" y="1100055"/>
            <a:ext cx="6096000" cy="3416320"/>
          </a:xfrm>
          <a:prstGeom prst="rect">
            <a:avLst/>
          </a:prstGeom>
        </p:spPr>
        <p:txBody>
          <a:bodyPr>
            <a:spAutoFit/>
          </a:bodyPr>
          <a:lstStyle/>
          <a:p>
            <a:r>
              <a:rPr lang="ru-RU" dirty="0">
                <a:solidFill>
                  <a:srgbClr val="000000"/>
                </a:solidFill>
                <a:latin typeface="Inter"/>
              </a:rPr>
              <a:t>Ингредиенты:</a:t>
            </a:r>
          </a:p>
          <a:p>
            <a:r>
              <a:rPr lang="ru-RU" b="1" dirty="0">
                <a:solidFill>
                  <a:srgbClr val="000000"/>
                </a:solidFill>
                <a:latin typeface="Inter"/>
              </a:rPr>
              <a:t>Для кулича:</a:t>
            </a:r>
            <a:endParaRPr lang="ru-RU" dirty="0">
              <a:solidFill>
                <a:srgbClr val="000000"/>
              </a:solidFill>
              <a:latin typeface="Inter"/>
            </a:endParaRPr>
          </a:p>
          <a:p>
            <a:pPr>
              <a:buFont typeface="Arial" panose="020B0604020202020204" pitchFamily="34" charset="0"/>
              <a:buChar char="•"/>
            </a:pPr>
            <a:r>
              <a:rPr lang="ru-RU" dirty="0">
                <a:solidFill>
                  <a:srgbClr val="000000"/>
                </a:solidFill>
                <a:latin typeface="Inter"/>
              </a:rPr>
              <a:t>пшеничная мука – 0,5 – 0,6 кг</a:t>
            </a:r>
          </a:p>
          <a:p>
            <a:pPr>
              <a:buFont typeface="Arial" panose="020B0604020202020204" pitchFamily="34" charset="0"/>
              <a:buChar char="•"/>
            </a:pPr>
            <a:r>
              <a:rPr lang="ru-RU" dirty="0">
                <a:solidFill>
                  <a:srgbClr val="000000"/>
                </a:solidFill>
                <a:latin typeface="Inter"/>
              </a:rPr>
              <a:t>молоко цельное – 1 стакан</a:t>
            </a:r>
          </a:p>
          <a:p>
            <a:pPr>
              <a:buFont typeface="Arial" panose="020B0604020202020204" pitchFamily="34" charset="0"/>
              <a:buChar char="•"/>
            </a:pPr>
            <a:r>
              <a:rPr lang="ru-RU" dirty="0">
                <a:solidFill>
                  <a:srgbClr val="000000"/>
                </a:solidFill>
                <a:latin typeface="Inter"/>
              </a:rPr>
              <a:t>яйца куриные (средние) – 3 </a:t>
            </a:r>
            <a:r>
              <a:rPr lang="ru-RU" dirty="0" err="1">
                <a:solidFill>
                  <a:srgbClr val="000000"/>
                </a:solidFill>
                <a:latin typeface="Inter"/>
              </a:rPr>
              <a:t>шт</a:t>
            </a:r>
            <a:endParaRPr lang="ru-RU" dirty="0">
              <a:solidFill>
                <a:srgbClr val="000000"/>
              </a:solidFill>
              <a:latin typeface="Inter"/>
            </a:endParaRPr>
          </a:p>
          <a:p>
            <a:pPr>
              <a:buFont typeface="Arial" panose="020B0604020202020204" pitchFamily="34" charset="0"/>
              <a:buChar char="•"/>
            </a:pPr>
            <a:r>
              <a:rPr lang="ru-RU" dirty="0">
                <a:solidFill>
                  <a:srgbClr val="000000"/>
                </a:solidFill>
                <a:latin typeface="Inter"/>
              </a:rPr>
              <a:t>маргарин (сливочный) – ½ пачки</a:t>
            </a:r>
          </a:p>
          <a:p>
            <a:pPr>
              <a:buFont typeface="Arial" panose="020B0604020202020204" pitchFamily="34" charset="0"/>
              <a:buChar char="•"/>
            </a:pPr>
            <a:r>
              <a:rPr lang="ru-RU" dirty="0">
                <a:solidFill>
                  <a:srgbClr val="000000"/>
                </a:solidFill>
                <a:latin typeface="Inter"/>
              </a:rPr>
              <a:t>сахар – ½ стакана</a:t>
            </a:r>
          </a:p>
          <a:p>
            <a:pPr>
              <a:buFont typeface="Arial" panose="020B0604020202020204" pitchFamily="34" charset="0"/>
              <a:buChar char="•"/>
            </a:pPr>
            <a:r>
              <a:rPr lang="ru-RU" dirty="0">
                <a:solidFill>
                  <a:srgbClr val="000000"/>
                </a:solidFill>
                <a:latin typeface="Inter"/>
              </a:rPr>
              <a:t>дрожжи (сухие) – 1 пакетик</a:t>
            </a:r>
          </a:p>
          <a:p>
            <a:pPr>
              <a:buFont typeface="Arial" panose="020B0604020202020204" pitchFamily="34" charset="0"/>
              <a:buChar char="•"/>
            </a:pPr>
            <a:r>
              <a:rPr lang="ru-RU" dirty="0">
                <a:solidFill>
                  <a:srgbClr val="000000"/>
                </a:solidFill>
                <a:latin typeface="Inter"/>
              </a:rPr>
              <a:t>соль – ½ ч. ложки</a:t>
            </a:r>
          </a:p>
          <a:p>
            <a:pPr>
              <a:buFont typeface="Arial" panose="020B0604020202020204" pitchFamily="34" charset="0"/>
              <a:buChar char="•"/>
            </a:pPr>
            <a:r>
              <a:rPr lang="ru-RU" dirty="0">
                <a:solidFill>
                  <a:srgbClr val="000000"/>
                </a:solidFill>
                <a:latin typeface="Inter"/>
              </a:rPr>
              <a:t>сахар ванильный – 1ч. ложка</a:t>
            </a:r>
          </a:p>
          <a:p>
            <a:pPr>
              <a:buFont typeface="Arial" panose="020B0604020202020204" pitchFamily="34" charset="0"/>
              <a:buChar char="•"/>
            </a:pPr>
            <a:r>
              <a:rPr lang="ru-RU" dirty="0">
                <a:solidFill>
                  <a:srgbClr val="000000"/>
                </a:solidFill>
                <a:latin typeface="Inter"/>
              </a:rPr>
              <a:t>орехи – 50 г</a:t>
            </a:r>
          </a:p>
          <a:p>
            <a:pPr>
              <a:buFont typeface="Arial" panose="020B0604020202020204" pitchFamily="34" charset="0"/>
              <a:buChar char="•"/>
            </a:pPr>
            <a:r>
              <a:rPr lang="ru-RU" dirty="0">
                <a:solidFill>
                  <a:srgbClr val="000000"/>
                </a:solidFill>
                <a:latin typeface="Inter"/>
              </a:rPr>
              <a:t>растительное масло – по необходимости</a:t>
            </a:r>
            <a:endParaRPr lang="ru-RU" b="0" i="0" dirty="0">
              <a:solidFill>
                <a:srgbClr val="000000"/>
              </a:solidFill>
              <a:effectLst/>
              <a:latin typeface="Inter"/>
            </a:endParaRPr>
          </a:p>
        </p:txBody>
      </p:sp>
      <p:sp>
        <p:nvSpPr>
          <p:cNvPr id="4" name="Прямоугольник 3">
            <a:extLst>
              <a:ext uri="{FF2B5EF4-FFF2-40B4-BE49-F238E27FC236}">
                <a16:creationId xmlns:a16="http://schemas.microsoft.com/office/drawing/2014/main" xmlns="" id="{2C7E88AD-1291-4AC7-95B0-4CEB3063F68F}"/>
              </a:ext>
            </a:extLst>
          </p:cNvPr>
          <p:cNvSpPr/>
          <p:nvPr/>
        </p:nvSpPr>
        <p:spPr>
          <a:xfrm>
            <a:off x="755008" y="4636907"/>
            <a:ext cx="3514987" cy="2031325"/>
          </a:xfrm>
          <a:prstGeom prst="rect">
            <a:avLst/>
          </a:prstGeom>
        </p:spPr>
        <p:txBody>
          <a:bodyPr wrap="square">
            <a:spAutoFit/>
          </a:bodyPr>
          <a:lstStyle/>
          <a:p>
            <a:r>
              <a:rPr lang="ru-RU" b="1" dirty="0">
                <a:solidFill>
                  <a:srgbClr val="000000"/>
                </a:solidFill>
                <a:latin typeface="Inter"/>
              </a:rPr>
              <a:t>Для глазури:</a:t>
            </a:r>
            <a:endParaRPr lang="ru-RU" dirty="0">
              <a:solidFill>
                <a:srgbClr val="000000"/>
              </a:solidFill>
              <a:latin typeface="Inter"/>
            </a:endParaRPr>
          </a:p>
          <a:p>
            <a:pPr>
              <a:buFont typeface="Arial" panose="020B0604020202020204" pitchFamily="34" charset="0"/>
              <a:buChar char="•"/>
            </a:pPr>
            <a:r>
              <a:rPr lang="ru-RU" dirty="0">
                <a:solidFill>
                  <a:srgbClr val="000000"/>
                </a:solidFill>
                <a:latin typeface="Inter"/>
              </a:rPr>
              <a:t>сахарная пудра – 100г</a:t>
            </a:r>
          </a:p>
          <a:p>
            <a:pPr>
              <a:buFont typeface="Arial" panose="020B0604020202020204" pitchFamily="34" charset="0"/>
              <a:buChar char="•"/>
            </a:pPr>
            <a:r>
              <a:rPr lang="ru-RU" dirty="0">
                <a:solidFill>
                  <a:srgbClr val="000000"/>
                </a:solidFill>
                <a:latin typeface="Inter"/>
              </a:rPr>
              <a:t>лимонный сок – 1 ст. ложка</a:t>
            </a:r>
          </a:p>
          <a:p>
            <a:r>
              <a:rPr lang="ru-RU" b="1" dirty="0">
                <a:solidFill>
                  <a:srgbClr val="000000"/>
                </a:solidFill>
                <a:latin typeface="Inter"/>
              </a:rPr>
              <a:t>Для украшения:</a:t>
            </a:r>
            <a:endParaRPr lang="ru-RU" dirty="0">
              <a:solidFill>
                <a:srgbClr val="000000"/>
              </a:solidFill>
              <a:latin typeface="Inter"/>
            </a:endParaRPr>
          </a:p>
          <a:p>
            <a:pPr>
              <a:buFont typeface="Arial" panose="020B0604020202020204" pitchFamily="34" charset="0"/>
              <a:buChar char="•"/>
            </a:pPr>
            <a:r>
              <a:rPr lang="ru-RU" dirty="0">
                <a:solidFill>
                  <a:srgbClr val="000000"/>
                </a:solidFill>
                <a:latin typeface="Inter"/>
              </a:rPr>
              <a:t>разноцветный сахарный бисер</a:t>
            </a:r>
          </a:p>
          <a:p>
            <a:r>
              <a:rPr lang="ru-RU" dirty="0"/>
              <a:t/>
            </a:r>
            <a:br>
              <a:rPr lang="ru-RU" dirty="0"/>
            </a:br>
            <a:endParaRPr lang="ru-RU" dirty="0"/>
          </a:p>
        </p:txBody>
      </p:sp>
      <p:pic>
        <p:nvPicPr>
          <p:cNvPr id="7170" name="Picture 2">
            <a:extLst>
              <a:ext uri="{FF2B5EF4-FFF2-40B4-BE49-F238E27FC236}">
                <a16:creationId xmlns:a16="http://schemas.microsoft.com/office/drawing/2014/main" xmlns="" id="{14D8CC0A-075A-481D-95B8-198A6A0C34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7734" y="445140"/>
            <a:ext cx="2642533" cy="2836719"/>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a:extLst>
              <a:ext uri="{FF2B5EF4-FFF2-40B4-BE49-F238E27FC236}">
                <a16:creationId xmlns:a16="http://schemas.microsoft.com/office/drawing/2014/main" xmlns="" id="{440CAA26-AF3F-45C4-91A1-215DA0C5EB76}"/>
              </a:ext>
            </a:extLst>
          </p:cNvPr>
          <p:cNvSpPr/>
          <p:nvPr/>
        </p:nvSpPr>
        <p:spPr>
          <a:xfrm>
            <a:off x="5343786" y="2690336"/>
            <a:ext cx="3758269" cy="2031325"/>
          </a:xfrm>
          <a:prstGeom prst="rect">
            <a:avLst/>
          </a:prstGeom>
        </p:spPr>
        <p:txBody>
          <a:bodyPr wrap="square">
            <a:spAutoFit/>
          </a:bodyPr>
          <a:lstStyle/>
          <a:p>
            <a:r>
              <a:rPr lang="ru-RU" b="1" dirty="0">
                <a:solidFill>
                  <a:srgbClr val="000000"/>
                </a:solidFill>
                <a:latin typeface="Inter"/>
              </a:rPr>
              <a:t>Украшать куличи</a:t>
            </a:r>
            <a:r>
              <a:rPr lang="ru-RU" dirty="0">
                <a:solidFill>
                  <a:srgbClr val="000000"/>
                </a:solidFill>
                <a:latin typeface="Inter"/>
              </a:rPr>
              <a:t> - любимое детское развлечение. Белоснежная глазурь, яркие россыпи сахарного бисера или цукаты… А какое веселье по окончании творческого процесса всей семьей отмывать кухню и маленького художника!</a:t>
            </a:r>
            <a:endParaRPr lang="ru-RU" dirty="0"/>
          </a:p>
        </p:txBody>
      </p:sp>
    </p:spTree>
    <p:extLst>
      <p:ext uri="{BB962C8B-B14F-4D97-AF65-F5344CB8AC3E}">
        <p14:creationId xmlns:p14="http://schemas.microsoft.com/office/powerpoint/2010/main" val="3983591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1BBC028E-4A8B-4DF2-B867-8D00066657C6}"/>
              </a:ext>
            </a:extLst>
          </p:cNvPr>
          <p:cNvSpPr/>
          <p:nvPr/>
        </p:nvSpPr>
        <p:spPr>
          <a:xfrm>
            <a:off x="595617" y="350132"/>
            <a:ext cx="1560353" cy="646331"/>
          </a:xfrm>
          <a:prstGeom prst="rect">
            <a:avLst/>
          </a:prstGeom>
        </p:spPr>
        <p:txBody>
          <a:bodyPr wrap="square">
            <a:spAutoFit/>
          </a:bodyPr>
          <a:lstStyle/>
          <a:p>
            <a:r>
              <a:rPr lang="ru-RU" b="1" dirty="0">
                <a:solidFill>
                  <a:srgbClr val="FFA54A"/>
                </a:solidFill>
                <a:latin typeface="Inter"/>
              </a:rPr>
              <a:t>ИДЕМ В ЦЕРКОВЬ.</a:t>
            </a:r>
            <a:endParaRPr lang="ru-RU" b="1" i="0" dirty="0">
              <a:solidFill>
                <a:srgbClr val="FFA54A"/>
              </a:solidFill>
              <a:effectLst/>
              <a:latin typeface="Inter"/>
            </a:endParaRPr>
          </a:p>
        </p:txBody>
      </p:sp>
      <p:sp>
        <p:nvSpPr>
          <p:cNvPr id="3" name="Прямоугольник 2">
            <a:extLst>
              <a:ext uri="{FF2B5EF4-FFF2-40B4-BE49-F238E27FC236}">
                <a16:creationId xmlns:a16="http://schemas.microsoft.com/office/drawing/2014/main" xmlns="" id="{A3CCCCCE-F1EA-470B-9FDF-B1E812DCBA9E}"/>
              </a:ext>
            </a:extLst>
          </p:cNvPr>
          <p:cNvSpPr/>
          <p:nvPr/>
        </p:nvSpPr>
        <p:spPr>
          <a:xfrm>
            <a:off x="682304" y="1112882"/>
            <a:ext cx="6096000" cy="2585323"/>
          </a:xfrm>
          <a:prstGeom prst="rect">
            <a:avLst/>
          </a:prstGeom>
        </p:spPr>
        <p:txBody>
          <a:bodyPr>
            <a:spAutoFit/>
          </a:bodyPr>
          <a:lstStyle/>
          <a:p>
            <a:r>
              <a:rPr lang="ru-RU" dirty="0">
                <a:solidFill>
                  <a:srgbClr val="000000"/>
                </a:solidFill>
                <a:latin typeface="Inter"/>
              </a:rPr>
              <a:t>Святить пасхи и яйца обычно идут в субботу. Вместе с ребенком соберите пасхальную корзинку: положите в нее куличи, пасхи, расписанные крохой яйца. Малыш постарше будет просто в восторге от собственной пасхальной корзинки! Украсьте ее нарядными ленточками, цветами. Величественная Пасхальная служба станет для крохи ярким, незабываемым впечатлением. В храме будет очень много людей, поэтому не спускайте глаз с подвижного малыша, следите, чтобы он не испугался.</a:t>
            </a:r>
            <a:endParaRPr lang="ru-RU" dirty="0"/>
          </a:p>
        </p:txBody>
      </p:sp>
      <p:pic>
        <p:nvPicPr>
          <p:cNvPr id="8194" name="Picture 2">
            <a:extLst>
              <a:ext uri="{FF2B5EF4-FFF2-40B4-BE49-F238E27FC236}">
                <a16:creationId xmlns:a16="http://schemas.microsoft.com/office/drawing/2014/main" xmlns="" id="{47884AB0-F8C6-476C-A732-01A83F1A8D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1686" y="517959"/>
            <a:ext cx="2288010" cy="3180246"/>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a:extLst>
              <a:ext uri="{FF2B5EF4-FFF2-40B4-BE49-F238E27FC236}">
                <a16:creationId xmlns:a16="http://schemas.microsoft.com/office/drawing/2014/main" xmlns="" id="{F97F4C89-DB0D-45D1-ABAA-62691368B5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417" y="3957971"/>
            <a:ext cx="3025105" cy="201337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a:extLst>
              <a:ext uri="{FF2B5EF4-FFF2-40B4-BE49-F238E27FC236}">
                <a16:creationId xmlns:a16="http://schemas.microsoft.com/office/drawing/2014/main" xmlns="" id="{0AF0FEB0-2059-48AA-AA77-113E1B2C31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6469" y="3475901"/>
            <a:ext cx="4215781" cy="2805837"/>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a:extLst>
              <a:ext uri="{FF2B5EF4-FFF2-40B4-BE49-F238E27FC236}">
                <a16:creationId xmlns:a16="http://schemas.microsoft.com/office/drawing/2014/main" xmlns="" id="{7FFF2C01-D4D0-477E-837C-1F150B0390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4298" y="3481616"/>
            <a:ext cx="4684202" cy="3147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056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969E29B8-5C8C-49B5-B7C7-CBE6487125D6}"/>
              </a:ext>
            </a:extLst>
          </p:cNvPr>
          <p:cNvSpPr/>
          <p:nvPr/>
        </p:nvSpPr>
        <p:spPr>
          <a:xfrm flipH="1">
            <a:off x="335560" y="459188"/>
            <a:ext cx="3775046" cy="369332"/>
          </a:xfrm>
          <a:prstGeom prst="rect">
            <a:avLst/>
          </a:prstGeom>
        </p:spPr>
        <p:txBody>
          <a:bodyPr wrap="square">
            <a:spAutoFit/>
          </a:bodyPr>
          <a:lstStyle/>
          <a:p>
            <a:r>
              <a:rPr lang="ru-RU" b="1" dirty="0">
                <a:solidFill>
                  <a:srgbClr val="FFA54A"/>
                </a:solidFill>
                <a:latin typeface="Inter"/>
              </a:rPr>
              <a:t>ИГРАЕМ В ПАСХАЛЬНЫЕ ИГРЫ</a:t>
            </a:r>
            <a:endParaRPr lang="ru-RU" b="1" i="0" dirty="0">
              <a:solidFill>
                <a:srgbClr val="FFA54A"/>
              </a:solidFill>
              <a:effectLst/>
              <a:latin typeface="Inter"/>
            </a:endParaRPr>
          </a:p>
        </p:txBody>
      </p:sp>
      <p:sp>
        <p:nvSpPr>
          <p:cNvPr id="3" name="Прямоугольник 2">
            <a:extLst>
              <a:ext uri="{FF2B5EF4-FFF2-40B4-BE49-F238E27FC236}">
                <a16:creationId xmlns:a16="http://schemas.microsoft.com/office/drawing/2014/main" xmlns="" id="{D7907720-FE63-40B4-A96A-F2A6738A7727}"/>
              </a:ext>
            </a:extLst>
          </p:cNvPr>
          <p:cNvSpPr/>
          <p:nvPr/>
        </p:nvSpPr>
        <p:spPr>
          <a:xfrm>
            <a:off x="545284" y="828520"/>
            <a:ext cx="6518246" cy="2862322"/>
          </a:xfrm>
          <a:prstGeom prst="rect">
            <a:avLst/>
          </a:prstGeom>
        </p:spPr>
        <p:txBody>
          <a:bodyPr wrap="square">
            <a:spAutoFit/>
          </a:bodyPr>
          <a:lstStyle/>
          <a:p>
            <a:r>
              <a:rPr lang="ru-RU" b="1" dirty="0">
                <a:solidFill>
                  <a:srgbClr val="FFA54A"/>
                </a:solidFill>
                <a:latin typeface="Inter"/>
              </a:rPr>
              <a:t>Разбивание яиц</a:t>
            </a:r>
          </a:p>
          <a:p>
            <a:r>
              <a:rPr lang="ru-RU" dirty="0">
                <a:solidFill>
                  <a:srgbClr val="000000"/>
                </a:solidFill>
                <a:latin typeface="Inter"/>
              </a:rPr>
              <a:t>Один игрок держит свое яйцо, второй бьет по нему своим, чье яйцо осталось целым - победитель.</a:t>
            </a:r>
          </a:p>
          <a:p>
            <a:r>
              <a:rPr lang="ru-RU" b="1" dirty="0">
                <a:solidFill>
                  <a:srgbClr val="FFA54A"/>
                </a:solidFill>
                <a:latin typeface="Inter"/>
              </a:rPr>
              <a:t>Катание яиц</a:t>
            </a:r>
          </a:p>
          <a:p>
            <a:r>
              <a:rPr lang="ru-RU" dirty="0">
                <a:solidFill>
                  <a:srgbClr val="000000"/>
                </a:solidFill>
                <a:latin typeface="Inter"/>
              </a:rPr>
              <a:t>С наклонной поверхности игроки по очереди скатывают яйца, пытаясь подбить </a:t>
            </a:r>
            <a:r>
              <a:rPr lang="ru-RU" dirty="0" err="1">
                <a:solidFill>
                  <a:srgbClr val="000000"/>
                </a:solidFill>
                <a:latin typeface="Inter"/>
              </a:rPr>
              <a:t>крашенку</a:t>
            </a:r>
            <a:r>
              <a:rPr lang="ru-RU" dirty="0">
                <a:solidFill>
                  <a:srgbClr val="000000"/>
                </a:solidFill>
                <a:latin typeface="Inter"/>
              </a:rPr>
              <a:t> друг друга.</a:t>
            </a:r>
          </a:p>
          <a:p>
            <a:r>
              <a:rPr lang="ru-RU" b="1" dirty="0">
                <a:solidFill>
                  <a:srgbClr val="FFA54A"/>
                </a:solidFill>
                <a:latin typeface="Inter"/>
              </a:rPr>
              <a:t>Охота за пасхальными яйцами</a:t>
            </a:r>
          </a:p>
          <a:p>
            <a:r>
              <a:rPr lang="ru-RU" dirty="0">
                <a:solidFill>
                  <a:srgbClr val="000000"/>
                </a:solidFill>
                <a:latin typeface="Inter"/>
              </a:rPr>
              <a:t>Родители заранее прячут в разных местах яйца с сюрпризами — картонные, пластиковые, склеенные конвертики в форме яиц с маленькими призами или просто «Киндер-сюрпризы».</a:t>
            </a:r>
            <a:endParaRPr lang="ru-RU" b="0" i="0" dirty="0">
              <a:solidFill>
                <a:srgbClr val="000000"/>
              </a:solidFill>
              <a:effectLst/>
              <a:latin typeface="Inter"/>
            </a:endParaRPr>
          </a:p>
        </p:txBody>
      </p:sp>
      <p:pic>
        <p:nvPicPr>
          <p:cNvPr id="9218" name="Picture 2">
            <a:extLst>
              <a:ext uri="{FF2B5EF4-FFF2-40B4-BE49-F238E27FC236}">
                <a16:creationId xmlns:a16="http://schemas.microsoft.com/office/drawing/2014/main" xmlns="" id="{B5C24BF3-C133-4A17-93F5-890EECDD2D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2547" y="514254"/>
            <a:ext cx="3115112" cy="2312836"/>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a:extLst>
              <a:ext uri="{FF2B5EF4-FFF2-40B4-BE49-F238E27FC236}">
                <a16:creationId xmlns:a16="http://schemas.microsoft.com/office/drawing/2014/main" xmlns="" id="{63B07B6D-122D-4141-823C-3A14E1B1DD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1662" y="2996647"/>
            <a:ext cx="2745997" cy="2862322"/>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a:extLst>
              <a:ext uri="{FF2B5EF4-FFF2-40B4-BE49-F238E27FC236}">
                <a16:creationId xmlns:a16="http://schemas.microsoft.com/office/drawing/2014/main" xmlns="" id="{AF40DBC7-BCB6-4017-B18F-C7636362FA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936" y="4060174"/>
            <a:ext cx="2824294" cy="2424418"/>
          </a:xfrm>
          <a:prstGeom prst="rect">
            <a:avLst/>
          </a:prstGeom>
          <a:noFill/>
          <a:extLst>
            <a:ext uri="{909E8E84-426E-40DD-AFC4-6F175D3DCCD1}">
              <a14:hiddenFill xmlns:a14="http://schemas.microsoft.com/office/drawing/2010/main">
                <a:solidFill>
                  <a:srgbClr val="FFFFFF"/>
                </a:solidFill>
              </a14:hiddenFill>
            </a:ext>
          </a:extLst>
        </p:spPr>
      </p:pic>
      <p:pic>
        <p:nvPicPr>
          <p:cNvPr id="9224" name="Picture 8">
            <a:extLst>
              <a:ext uri="{FF2B5EF4-FFF2-40B4-BE49-F238E27FC236}">
                <a16:creationId xmlns:a16="http://schemas.microsoft.com/office/drawing/2014/main" xmlns="" id="{F5059818-418C-4FB9-8F31-4637088A85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5112" y="5741561"/>
            <a:ext cx="1242655" cy="782091"/>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10">
            <a:extLst>
              <a:ext uri="{FF2B5EF4-FFF2-40B4-BE49-F238E27FC236}">
                <a16:creationId xmlns:a16="http://schemas.microsoft.com/office/drawing/2014/main" xmlns="" id="{9B17CC72-6B34-40AE-A24A-45AF9155D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8502" y="4168304"/>
            <a:ext cx="3036815" cy="2355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451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tf00001232</Template>
  <TotalTime>51</TotalTime>
  <Words>662</Words>
  <Application>Microsoft Office PowerPoint</Application>
  <PresentationFormat>Произвольный</PresentationFormat>
  <Paragraphs>55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Савон</vt:lpstr>
      <vt:lpstr>ГОТОВИМСЯ К ПАСХЕ ВМЕСТЕ С РЕБЕНКОМ.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уделенное время.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ГОТОВИМСЯ К ПАСХЕ ВМЕСТЕ С РЕБЕНКОМ.</dc:title>
  <dc:creator>Игорь Игорь</dc:creator>
  <cp:lastModifiedBy>Елена</cp:lastModifiedBy>
  <cp:revision>7</cp:revision>
  <dcterms:created xsi:type="dcterms:W3CDTF">2020-04-11T17:46:53Z</dcterms:created>
  <dcterms:modified xsi:type="dcterms:W3CDTF">2021-12-17T13:25:51Z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353641</vt:lpwstr>
  </property>
  <property fmtid="{D5CDD505-2E9C-101B-9397-08002B2CF9AE}" pid="3" name="NXPowerLiteSettings">
    <vt:lpwstr>C7000400038000</vt:lpwstr>
  </property>
  <property fmtid="{D5CDD505-2E9C-101B-9397-08002B2CF9AE}" pid="4" name="NXPowerLiteVersion">
    <vt:lpwstr>S9.0.1</vt:lpwstr>
  </property>
</Properties>
</file>