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29"/>
  </p:notesMasterIdLst>
  <p:handoutMasterIdLst>
    <p:handoutMasterId r:id="rId30"/>
  </p:handoutMasterIdLst>
  <p:sldIdLst>
    <p:sldId id="257" r:id="rId3"/>
    <p:sldId id="292" r:id="rId4"/>
    <p:sldId id="258" r:id="rId5"/>
    <p:sldId id="293" r:id="rId6"/>
    <p:sldId id="294" r:id="rId7"/>
    <p:sldId id="295" r:id="rId8"/>
    <p:sldId id="261" r:id="rId9"/>
    <p:sldId id="296" r:id="rId10"/>
    <p:sldId id="297" r:id="rId11"/>
    <p:sldId id="298" r:id="rId12"/>
    <p:sldId id="305" r:id="rId13"/>
    <p:sldId id="299" r:id="rId14"/>
    <p:sldId id="300" r:id="rId15"/>
    <p:sldId id="318" r:id="rId16"/>
    <p:sldId id="301" r:id="rId17"/>
    <p:sldId id="306" r:id="rId18"/>
    <p:sldId id="302" r:id="rId19"/>
    <p:sldId id="307" r:id="rId20"/>
    <p:sldId id="303" r:id="rId21"/>
    <p:sldId id="308" r:id="rId22"/>
    <p:sldId id="276" r:id="rId23"/>
    <p:sldId id="316" r:id="rId24"/>
    <p:sldId id="277" r:id="rId25"/>
    <p:sldId id="304" r:id="rId26"/>
    <p:sldId id="281" r:id="rId27"/>
    <p:sldId id="29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64516" autoAdjust="0"/>
  </p:normalViewPr>
  <p:slideViewPr>
    <p:cSldViewPr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AD729F9-6B76-4B13-881D-0EFB0137B0C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01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dirty="0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AADAD1E-0C69-4473-92D5-A5C0A910901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43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AD1E-0C69-4473-92D5-A5C0A910901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27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AD1E-0C69-4473-92D5-A5C0A910901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237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Наконец, нашло себе применение давно </a:t>
            </a:r>
            <a:r>
              <a:rPr kumimoji="1" lang="ru-RU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муссируемуе</a:t>
            </a:r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 в образовательных и производственных кругах понятие компетентности.</a:t>
            </a:r>
          </a:p>
          <a:p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основе проектирования всех ООП  заложен </a:t>
            </a:r>
            <a:r>
              <a:rPr kumimoji="1" lang="ru-RU" sz="12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компетентностный подход</a:t>
            </a:r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 в соответствии с которым результаты освоения ООП определяются приобретаемыми выпускником компетенциями.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Новое поколение стандартов разработано на </a:t>
            </a:r>
            <a:r>
              <a:rPr kumimoji="1" lang="ru-RU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модульно-компетентностной</a:t>
            </a:r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основе. Модульно-компетентностный подход является результатом более глубокой технологической проработки компетентностного подхода применительно к системе профессионального образования, т.е. формой его реализации, максимально удобной для использования в системе НПО и СПО.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AD1E-0C69-4473-92D5-A5C0A910901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23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Наконец, нашло себе применение давно </a:t>
            </a:r>
            <a:r>
              <a:rPr kumimoji="1" lang="ru-RU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муссируемуе</a:t>
            </a:r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 в образовательных и производственных кругах понятие компетентности.</a:t>
            </a:r>
          </a:p>
          <a:p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В основе проектирования всех ООП  заложен </a:t>
            </a:r>
            <a:r>
              <a:rPr kumimoji="1" lang="ru-RU" sz="12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компетентностный подход</a:t>
            </a:r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, в соответствии с которым результаты освоения ООП определяются приобретаемыми выпускником компетенциями.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Новое поколение стандартов разработано на </a:t>
            </a:r>
            <a:r>
              <a:rPr kumimoji="1" lang="ru-RU" sz="12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модульно-компетентностной</a:t>
            </a:r>
            <a:r>
              <a:rPr kumimoji="1" lang="ru-RU" sz="12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основе. Модульно-компетентностный подход является результатом более глубокой технологической проработки компетентностного подхода применительно к системе профессионального образования, т.е. формой его реализации, максимально удобной для использования в системе НПО и СПО.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DAD1E-0C69-4473-92D5-A5C0A910901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7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B21B9-D799-4850-B67B-CD04CA5D5CCD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3F658-F3D7-46FB-B4CD-590F353DC7A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1B025-2A16-4E34-AC3A-B042EC34BA2C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8ECCF-5DBE-4456-A5CA-653BC9858C1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1607-8BF7-435A-8962-AB3CD9A9584D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E2AC3-D1B5-4DF4-8804-42D14EBFD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5459-F62F-41C3-AD1A-655E2B00D8E1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B2AA8-E886-4F22-8EEB-86690E58F9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E37DF-806C-421C-AB1C-16A789B1F978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96ECA-C2DA-4AE7-89BE-77A1EB42FAB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3A55C-AA37-400A-9156-0C5583ACEA81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4C7C-C28F-479F-A8A4-BE02B97E382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0E3BF-9825-4A15-9963-21C0AA4B8364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98634-6ABD-4B61-9B3A-FD2D46F4B4B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BE0F3-690A-470D-A90A-6DE8079F0E38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6D192-72B2-424C-B6FA-B8CEE27DEEB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343C-929C-4204-907C-A3B43B8C587F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A7150-AADE-471E-AD91-0DC72F5375E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4278-06B4-423C-BDB8-C148B3A6EDE7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E62A-A110-4C83-B454-10E276F3B5A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14958-E532-4362-B8DC-89AD6F6D72D7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5AD5-CFF6-4241-A1EB-52E728D3E86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D965B-C682-4FBC-A7F5-1E90A8FABC93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ГАОУ СПО ТК № 24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B4442-23A6-4C58-9C1E-34FEA180945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ll dir="r"/>
  </p:transition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504577"/>
            <a:ext cx="8174712" cy="4904904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150000"/>
              </a:lnSpc>
              <a:spcBef>
                <a:spcPct val="50000"/>
              </a:spcBef>
            </a:pPr>
            <a:r>
              <a:rPr lang="ru-RU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sz="6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</a:p>
          <a:p>
            <a:pPr marL="342900" indent="-342900">
              <a:lnSpc>
                <a:spcPct val="150000"/>
              </a:lnSpc>
              <a:spcBef>
                <a:spcPct val="50000"/>
              </a:spcBef>
            </a:pPr>
            <a:r>
              <a:rPr lang="ru-RU" sz="6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</a:t>
            </a:r>
            <a:endParaRPr lang="ru-RU" sz="66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70000"/>
              </a:lnSpc>
              <a:spcBef>
                <a:spcPct val="50000"/>
              </a:spcBef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</a:pPr>
            <a:endParaRPr lang="ru-RU" sz="2000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</a:pPr>
            <a:endParaRPr lang="ru-RU" sz="2000" i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571604" y="5000636"/>
            <a:ext cx="900090" cy="365125"/>
          </a:xfrm>
        </p:spPr>
        <p:txBody>
          <a:bodyPr/>
          <a:lstStyle/>
          <a:p>
            <a:fld id="{88E5C738-F82D-4B3B-BC41-E86ED06ABAF6}" type="datetime1">
              <a:rPr lang="ru-RU" smtClean="0">
                <a:solidFill>
                  <a:schemeClr val="bg1"/>
                </a:solidFill>
              </a:rPr>
              <a:pPr/>
              <a:t>15.01.2018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00166" y="197538"/>
            <a:ext cx="72723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1400" dirty="0" smtClean="0"/>
              <a:t>МУНИЦИПАЛБНОЕ АВТОНОМНОЕ ДОШКОЛЬНОЕ </a:t>
            </a:r>
            <a:r>
              <a:rPr lang="ru-RU" sz="1400" dirty="0"/>
              <a:t>ОБРАЗОВАТЕЛЬНОЕ УЧРЕЖДЕНИЕ </a:t>
            </a:r>
            <a:r>
              <a:rPr lang="ru-RU" sz="1400" dirty="0" smtClean="0"/>
              <a:t>ГОРОДА МЫТИЩИ</a:t>
            </a:r>
          </a:p>
          <a:p>
            <a:pPr algn="ctr">
              <a:spcBef>
                <a:spcPts val="0"/>
              </a:spcBef>
            </a:pPr>
            <a:endParaRPr lang="ru-RU" sz="1400" dirty="0" smtClean="0"/>
          </a:p>
          <a:p>
            <a:pPr algn="ctr">
              <a:spcBef>
                <a:spcPts val="0"/>
              </a:spcBef>
            </a:pPr>
            <a:r>
              <a:rPr lang="ru-RU" sz="1400" b="1" dirty="0" smtClean="0"/>
              <a:t>ДЕТСКИЙ САД № 63 </a:t>
            </a:r>
            <a:r>
              <a:rPr lang="ru-RU" sz="1400" b="1" dirty="0"/>
              <a:t>«ИСКОРКА» 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547664" y="1268760"/>
            <a:ext cx="7000924" cy="158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2"/>
          <p:cNvSpPr txBox="1">
            <a:spLocks/>
          </p:cNvSpPr>
          <p:nvPr/>
        </p:nvSpPr>
        <p:spPr>
          <a:xfrm>
            <a:off x="428596" y="6643734"/>
            <a:ext cx="107157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D46E52-B75D-4252-BE7A-051ECC5DA6E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15.01.2018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 txBox="1">
            <a:spLocks/>
          </p:cNvSpPr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/>
          <a:p>
            <a:pPr lvl="0" algn="ctr"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МАДОУ №63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518064" y="6416219"/>
            <a:ext cx="2133600" cy="365125"/>
          </a:xfrm>
        </p:spPr>
        <p:txBody>
          <a:bodyPr/>
          <a:lstStyle/>
          <a:p>
            <a:fld id="{B73C343C-929C-4204-907C-A3B43B8C587F}" type="datetime1">
              <a:rPr lang="ru-RU" smtClean="0"/>
              <a:pPr/>
              <a:t>15.01.2018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ГАОУ СПО ТК № 24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7813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40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расстраивайтесь слишком сильно, когда я говорю «Я вас ненавижу». Я не имею это в виду. Просто я хочу, чтобы вы пожалели о том, что сделали мне.</a:t>
            </a:r>
            <a:endParaRPr lang="ru-RU" sz="4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40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заставляйте меня чувствовать младше, чем я есть на самом деле. Я отыграюсь на вас за это, став «плаксой» и «нытиком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4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7765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ГАОУ СПО ТК № 24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847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6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делайте для меня и за меня того, что я в состоянии сделать для себя сам. Я могу продолжать использовать вас в качестве прислуги.</a:t>
            </a:r>
            <a:endParaRPr lang="ru-RU" sz="4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6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позволяйте моим «дурным привычкам» привлекать ко мне чрезмерную долю вашего внимания. Это только вдохновляет меня на продолжение их.</a:t>
            </a:r>
            <a:endParaRPr lang="ru-RU" sz="3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926458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ГАОУ СПО ТК № 24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69425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2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поправляйте меня в присутствии посторонних людей. Я обращу гораздо больше на ваше замечание, если вы скажите мне все спокойно с глазу на глаз.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3200" dirty="0">
              <a:solidFill>
                <a:schemeClr val="tx2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҈</a:t>
            </a:r>
            <a:r>
              <a:rPr lang="ru-RU" sz="32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ru-RU" sz="3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Не </a:t>
            </a:r>
            <a:r>
              <a:rPr lang="ru-RU" sz="3200" dirty="0">
                <a:solidFill>
                  <a:schemeClr val="tx2"/>
                </a:solidFill>
                <a:latin typeface="Comic Sans MS" panose="030F0702030302020204" pitchFamily="66" charset="0"/>
              </a:rPr>
              <a:t>пытайтесь обсуждать мое поведение в самый разгар конфликта. По некоторым объективным причинам мой слух притупляется в это время, а мое желание сотрудничать с вами становится немного хуже. </a:t>
            </a:r>
            <a:r>
              <a:rPr lang="ru-RU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Будет нормально, если вы предпримите определенные шаги,  давайте поговорим об этом несколько позднее.</a:t>
            </a:r>
            <a:endParaRPr lang="ru-RU" sz="2800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44905"/>
      </p:ext>
    </p:extLst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343"/>
            <a:ext cx="9144000" cy="70157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6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пытайтесь читать мне наставления и нотации. Вы будете удивлены, узнав, как великолепно я знаю, что такое хорошо и что такое плохо.</a:t>
            </a:r>
            <a:endParaRPr lang="ru-RU" sz="3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   </a:t>
            </a:r>
            <a:r>
              <a:rPr lang="ru-RU" sz="36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6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заставляйте меня чувствовать, что мои проступки – смертный грех. Я должен научиться делать ошибки, не ощущая, что я ни на что не годен.</a:t>
            </a:r>
            <a:endParaRPr lang="ru-RU" sz="3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318749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343"/>
            <a:ext cx="9144000" cy="70156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придирайтесь ко мне, не ворчите на меня. Если вы будете это делать, я буду вынужден защищаться, притворяясь глухим.</a:t>
            </a:r>
            <a:endParaRPr lang="ru-RU" sz="4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 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требуйте от меня объяснений, зачем я это сделал. Я иногда и сам не знаю, почему поступаю так, а не иначе.</a:t>
            </a:r>
            <a:endParaRPr lang="ru-RU" sz="4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402634"/>
      </p:ext>
    </p:extLst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52170"/>
            <a:ext cx="9144000" cy="74481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40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40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подвергайте слишком большому испытанию мою честность. Будучи запуган, я легко превращаюсь в лжеца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ru-RU" sz="4000" dirty="0">
              <a:solidFill>
                <a:schemeClr val="tx2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44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҈</a:t>
            </a:r>
            <a:r>
              <a:rPr lang="ru-RU" sz="4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ru-RU" sz="4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Не </a:t>
            </a:r>
            <a:r>
              <a:rPr lang="ru-RU" sz="4400" dirty="0">
                <a:solidFill>
                  <a:schemeClr val="tx2"/>
                </a:solidFill>
                <a:latin typeface="Comic Sans MS" panose="030F0702030302020204" pitchFamily="66" charset="0"/>
              </a:rPr>
              <a:t>забывайте, что я люблю экспериментировать. Таким образом, я познаю мир, поэтому, пожалуйста, смиритесь с этим</a:t>
            </a:r>
            <a:r>
              <a:rPr lang="ru-RU" sz="4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.</a:t>
            </a:r>
          </a:p>
          <a:p>
            <a:pPr lvl="0"/>
            <a:endParaRPr lang="ru-RU" sz="44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752959"/>
      </p:ext>
    </p:extLst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ГАОУ СПО ТК № 24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9144000" cy="68634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40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҈</a:t>
            </a:r>
            <a:r>
              <a:rPr lang="ru-RU" sz="4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</a:rPr>
              <a:t>Не защищайте меня от последствий собственных ошибок. Я учусь на собственном опыте.</a:t>
            </a:r>
          </a:p>
          <a:p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</a:rPr>
              <a:t> </a:t>
            </a:r>
          </a:p>
          <a:p>
            <a:pPr lvl="0"/>
            <a:r>
              <a:rPr lang="ru-RU" sz="4000" dirty="0">
                <a:solidFill>
                  <a:srgbClr val="7030A0"/>
                </a:solidFill>
                <a:latin typeface="Calibri" panose="020F0502020204030204" pitchFamily="34" charset="0"/>
              </a:rPr>
              <a:t>҈</a:t>
            </a:r>
            <a:r>
              <a:rPr lang="ru-RU" sz="4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</a:rPr>
              <a:t>Не обращайте слишком много внимания на мои маленькие хвори. Я могу научиться получать удовольствие от плохого самочувствия, если это привлекает ко мне столько много внимания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.</a:t>
            </a:r>
          </a:p>
          <a:p>
            <a:pPr lvl="0"/>
            <a:endParaRPr lang="ru-RU" sz="40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193650"/>
      </p:ext>
    </p:extLst>
  </p:cSld>
  <p:clrMapOvr>
    <a:masterClrMapping/>
  </p:clrMapOvr>
  <p:transition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475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3200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32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2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пытайтесь от меня отделаться, когда я задаю откровенные вопросы. Если вы не будете на них отвечать, вы увидите, что я перестану задавать вопросы вообще и буду искать информацию где – то на стороне.</a:t>
            </a:r>
            <a:endParaRPr lang="ru-RU" sz="3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2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2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отвечайте на глупые и бессмысленные вопросы. Если вы будите это делать, то вы вскоре обнаружите, что я просто хочу, чтобы вы постоянно мной занимались. </a:t>
            </a:r>
            <a:endParaRPr lang="ru-RU" sz="3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8799"/>
      </p:ext>
    </p:extLst>
  </p:cSld>
  <p:clrMapOvr>
    <a:masterClrMapping/>
  </p:clrMapOvr>
  <p:transition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ГАОУ СПО ТК № 24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73373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40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4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Никогда даже не намекайте,  что вы совершены и непогрешимы. Это дает мне ощущение тщетности попыток сравняться с вами.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4000" dirty="0">
              <a:solidFill>
                <a:schemeClr val="tx2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4000" dirty="0">
                <a:solidFill>
                  <a:srgbClr val="7030A0"/>
                </a:solidFill>
                <a:latin typeface="Calibri" panose="020F0502020204030204" pitchFamily="34" charset="0"/>
              </a:rPr>
              <a:t>҈</a:t>
            </a:r>
            <a:r>
              <a:rPr lang="ru-RU" sz="4000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ru-RU" sz="4000" dirty="0">
                <a:solidFill>
                  <a:schemeClr val="tx2"/>
                </a:solidFill>
                <a:latin typeface="Comic Sans MS" panose="030F0702030302020204" pitchFamily="66" charset="0"/>
              </a:rPr>
              <a:t>Не беспокойтесь, что мы проводим вместе слишком мало времени. Значение имеет то, как мы его проводим</a:t>
            </a:r>
            <a:r>
              <a:rPr lang="ru-RU" sz="4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40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40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08253"/>
      </p:ext>
    </p:extLst>
  </p:cSld>
  <p:clrMapOvr>
    <a:masterClrMapping/>
  </p:clrMapOvr>
  <p:transition>
    <p:pull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1564"/>
            <a:ext cx="9144000" cy="67156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Пусть </a:t>
            </a:r>
            <a:r>
              <a:rPr lang="ru-RU" sz="36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мои страхи и опасения не вызывают у вас беспокойства. Иначе, я буду бояться еще больше. Покажите мне, что такое мужество.</a:t>
            </a:r>
            <a:endParaRPr lang="ru-RU" sz="3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3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6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забывайте то, что я не могу успешно развиваться без понимания и ободрения, но похвала, когда она честно заслужена, иногда все же забывается. А нагоняй, кажется никогда</a:t>
            </a:r>
            <a:r>
              <a:rPr lang="ru-RU" sz="36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3600" dirty="0" smtClean="0">
              <a:solidFill>
                <a:schemeClr val="tx2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26255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рады Вас приветствовать </a:t>
            </a:r>
            <a:endParaRPr lang="ru-RU" sz="8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8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нашей презентации </a:t>
            </a:r>
            <a:endParaRPr lang="ru-RU" sz="8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9393398"/>
      </p:ext>
    </p:extLst>
  </p:cSld>
  <p:clrMapOvr>
    <a:masterClrMapping/>
  </p:clrMapOvr>
  <p:transition>
    <p:pull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5265" y="0"/>
            <a:ext cx="9144000" cy="7337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4400" dirty="0" smtClean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44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44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Относитесь ко мне так же, как вы относитесь к своим друзьям. Тогда я тоже стану вашим другом. Запомните, что я учусь больше, подражая, примерам, а, не подвергаясь критике.</a:t>
            </a:r>
            <a:endParaRPr lang="ru-RU" sz="44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4400" dirty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Я вас так сильно люблю, пожалуйста, ответьте мне любовью же</a:t>
            </a:r>
            <a:r>
              <a:rPr lang="ru-RU" sz="4400" dirty="0" smtClean="0">
                <a:solidFill>
                  <a:schemeClr val="tx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95422012"/>
      </p:ext>
    </p:extLst>
  </p:cSld>
  <p:clrMapOvr>
    <a:masterClrMapping/>
  </p:clrMapOvr>
  <p:transition>
    <p:pull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337824" y="-182522"/>
            <a:ext cx="7221488" cy="814972"/>
          </a:xfrm>
        </p:spPr>
        <p:txBody>
          <a:bodyPr>
            <a:noAutofit/>
          </a:bodyPr>
          <a:lstStyle/>
          <a:p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/>
            </a:r>
            <a:br>
              <a:rPr lang="ru-RU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</a:b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1896"/>
            <a:ext cx="9177370" cy="67403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48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</a:rPr>
              <a:t>Эта </a:t>
            </a:r>
            <a:r>
              <a:rPr lang="ru-RU" sz="4800" b="1" i="1" dirty="0">
                <a:solidFill>
                  <a:srgbClr val="7030A0"/>
                </a:solidFill>
              </a:rPr>
              <a:t>«Памятка» </a:t>
            </a:r>
            <a:r>
              <a:rPr lang="ru-RU" sz="4800" b="1" i="1" dirty="0">
                <a:solidFill>
                  <a:schemeClr val="tx2">
                    <a:lumMod val="50000"/>
                  </a:schemeClr>
                </a:solidFill>
              </a:rPr>
              <a:t>не только своеобразный монолог ребенка, отстаивающего свои права, свой суверенитет, </a:t>
            </a:r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</a:rPr>
              <a:t>но </a:t>
            </a:r>
            <a:r>
              <a:rPr lang="ru-RU" sz="4800" b="1" i="1" dirty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sz="4800" b="1" i="1" dirty="0">
                <a:solidFill>
                  <a:srgbClr val="7030A0"/>
                </a:solidFill>
              </a:rPr>
              <a:t>открытое</a:t>
            </a:r>
            <a:r>
              <a:rPr lang="ru-RU" sz="4800" b="1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800" b="1" i="1" dirty="0">
                <a:solidFill>
                  <a:srgbClr val="7030A0"/>
                </a:solidFill>
              </a:rPr>
              <a:t>приглашение </a:t>
            </a:r>
            <a:endParaRPr lang="ru-RU" sz="4800" b="1" i="1" dirty="0" smtClean="0">
              <a:solidFill>
                <a:srgbClr val="7030A0"/>
              </a:solidFill>
            </a:endParaRPr>
          </a:p>
          <a:p>
            <a:pPr algn="ctr"/>
            <a:r>
              <a:rPr lang="ru-RU" sz="4800" b="1" i="1" dirty="0" smtClean="0">
                <a:solidFill>
                  <a:srgbClr val="7030A0"/>
                </a:solidFill>
              </a:rPr>
              <a:t>взрослых </a:t>
            </a:r>
            <a:r>
              <a:rPr lang="ru-RU" sz="4800" b="1" i="1" dirty="0">
                <a:solidFill>
                  <a:srgbClr val="7030A0"/>
                </a:solidFill>
              </a:rPr>
              <a:t>к диалогу </a:t>
            </a:r>
            <a:endParaRPr lang="ru-RU" sz="4800" b="1" i="1" dirty="0" smtClean="0">
              <a:solidFill>
                <a:srgbClr val="7030A0"/>
              </a:solidFill>
            </a:endParaRPr>
          </a:p>
          <a:p>
            <a:pPr algn="ctr"/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sz="4800" b="1" i="1" dirty="0">
                <a:solidFill>
                  <a:schemeClr val="tx2">
                    <a:lumMod val="50000"/>
                  </a:schemeClr>
                </a:solidFill>
              </a:rPr>
              <a:t>взаимопониманию</a:t>
            </a:r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ctr"/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062108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415"/>
            <a:ext cx="9144000" cy="71096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7030A0"/>
                </a:solidFill>
              </a:rPr>
              <a:t>Прислушаемся </a:t>
            </a:r>
            <a:r>
              <a:rPr lang="ru-RU" sz="8000" b="1" dirty="0">
                <a:solidFill>
                  <a:srgbClr val="7030A0"/>
                </a:solidFill>
              </a:rPr>
              <a:t>к советам </a:t>
            </a:r>
          </a:p>
          <a:p>
            <a:pPr algn="ctr"/>
            <a:r>
              <a:rPr lang="ru-RU" sz="8000" b="1" dirty="0">
                <a:solidFill>
                  <a:srgbClr val="7030A0"/>
                </a:solidFill>
              </a:rPr>
              <a:t>своих детей</a:t>
            </a:r>
            <a:r>
              <a:rPr lang="ru-RU" sz="8000" b="1" dirty="0" smtClean="0">
                <a:solidFill>
                  <a:srgbClr val="7030A0"/>
                </a:solidFill>
              </a:rPr>
              <a:t>!</a:t>
            </a:r>
          </a:p>
          <a:p>
            <a:pPr algn="ctr"/>
            <a:endParaRPr lang="ru-RU" sz="7200" b="1" dirty="0">
              <a:solidFill>
                <a:srgbClr val="7030A0"/>
              </a:solidFill>
            </a:endParaRPr>
          </a:p>
          <a:p>
            <a:pPr algn="ctr"/>
            <a:endParaRPr lang="ru-RU" sz="7200" b="1" dirty="0" smtClean="0">
              <a:solidFill>
                <a:srgbClr val="7030A0"/>
              </a:solidFill>
            </a:endParaRPr>
          </a:p>
          <a:p>
            <a:pPr algn="ctr"/>
            <a:endParaRPr lang="ru-RU" sz="7200" b="1" dirty="0">
              <a:solidFill>
                <a:srgbClr val="7030A0"/>
              </a:solidFill>
            </a:endParaRPr>
          </a:p>
        </p:txBody>
      </p:sp>
      <p:sp>
        <p:nvSpPr>
          <p:cNvPr id="3" name="Сердце 2"/>
          <p:cNvSpPr/>
          <p:nvPr/>
        </p:nvSpPr>
        <p:spPr>
          <a:xfrm>
            <a:off x="5783157" y="4994749"/>
            <a:ext cx="1280532" cy="1242167"/>
          </a:xfrm>
          <a:prstGeom prst="hear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лыбающееся лицо 7"/>
          <p:cNvSpPr/>
          <p:nvPr/>
        </p:nvSpPr>
        <p:spPr>
          <a:xfrm>
            <a:off x="3894577" y="4385479"/>
            <a:ext cx="1584176" cy="1457795"/>
          </a:xfrm>
          <a:prstGeom prst="smileyFace">
            <a:avLst/>
          </a:prstGeom>
          <a:solidFill>
            <a:srgbClr val="FFC00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Выноска-облако 10"/>
          <p:cNvSpPr/>
          <p:nvPr/>
        </p:nvSpPr>
        <p:spPr>
          <a:xfrm>
            <a:off x="4686665" y="3585709"/>
            <a:ext cx="2290052" cy="90107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звук 11">
            <a:hlinkClick r:id="" action="ppaction://noaction" highlightClick="1">
              <a:snd r:embed="rId2" name="applause.wav"/>
            </a:hlinkClick>
          </p:cNvPr>
          <p:cNvSpPr/>
          <p:nvPr/>
        </p:nvSpPr>
        <p:spPr>
          <a:xfrm>
            <a:off x="1835696" y="5683552"/>
            <a:ext cx="45719" cy="7330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звук 12">
            <a:hlinkClick r:id="" action="ppaction://noaction" highlightClick="1">
              <a:snd r:embed="rId2" name="applause.wav"/>
            </a:hlinkClick>
          </p:cNvPr>
          <p:cNvSpPr/>
          <p:nvPr/>
        </p:nvSpPr>
        <p:spPr>
          <a:xfrm>
            <a:off x="1170418" y="4126788"/>
            <a:ext cx="2124235" cy="2110128"/>
          </a:xfrm>
          <a:prstGeom prst="actionButtonSoun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256654"/>
      </p:ext>
    </p:extLst>
  </p:cSld>
  <p:clrMapOvr>
    <a:masterClrMapping/>
  </p:clrMapOvr>
  <p:transition>
    <p:pull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Вечная </a:t>
            </a:r>
            <a:r>
              <a:rPr lang="ru-RU" sz="4800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детская </a:t>
            </a:r>
            <a:r>
              <a:rPr lang="ru-RU" sz="4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мудрость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 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/>
            </a:r>
            <a:b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</a:b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651289"/>
            <a:ext cx="9144000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</a:rPr>
              <a:t>«</a:t>
            </a:r>
            <a:r>
              <a:rPr lang="ru-RU" sz="36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Чем проповедь выслушивать, мне лучше бы взглянуть.</a:t>
            </a:r>
            <a:br>
              <a:rPr lang="ru-RU" sz="36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36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 лучше проводить меня, чем указать мне путь.</a:t>
            </a:r>
            <a:br>
              <a:rPr lang="ru-RU" sz="36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36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Глаза умнее слуха — поймут все без труда.</a:t>
            </a:r>
            <a:br>
              <a:rPr lang="ru-RU" sz="36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36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Слова порой запутаны, пример же — никогда.</a:t>
            </a:r>
            <a:r>
              <a:rPr lang="ru-RU" sz="3600" dirty="0">
                <a:solidFill>
                  <a:schemeClr val="tx2"/>
                </a:solidFill>
              </a:rPr>
              <a:t/>
            </a:r>
            <a:br>
              <a:rPr lang="ru-RU" sz="3600" dirty="0">
                <a:solidFill>
                  <a:schemeClr val="tx2"/>
                </a:solidFill>
              </a:rPr>
            </a:br>
            <a:endParaRPr lang="ru-RU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53115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"/>
            <a:ext cx="9144000" cy="68634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4400" dirty="0" smtClean="0">
              <a:solidFill>
                <a:schemeClr val="tx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ru-RU" sz="4400" dirty="0" smtClean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Тот </a:t>
            </a:r>
            <a:r>
              <a:rPr lang="ru-RU" sz="4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лучший проповедник, кто веру в жизнь провел.</a:t>
            </a:r>
            <a:br>
              <a:rPr lang="ru-RU" sz="4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4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Добро увидеть в действии — вот лучшая из школ</a:t>
            </a:r>
            <a:r>
              <a:rPr lang="ru-RU" sz="4400" dirty="0" smtClean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.</a:t>
            </a:r>
            <a:endParaRPr lang="ru-RU" sz="4400" dirty="0">
              <a:solidFill>
                <a:schemeClr val="tx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ru-RU" sz="4400" dirty="0" smtClean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 </a:t>
            </a:r>
            <a:r>
              <a:rPr lang="ru-RU" sz="4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если все мне рассказать, я выучу урок.</a:t>
            </a:r>
            <a:br>
              <a:rPr lang="ru-RU" sz="4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4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Но мне ясней движенье рук, чем быстрых слов поток.</a:t>
            </a:r>
            <a:br>
              <a:rPr lang="ru-RU" sz="4400" dirty="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endParaRPr lang="ru-RU" sz="4400" dirty="0">
              <a:solidFill>
                <a:schemeClr val="tx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06241"/>
      </p:ext>
    </p:extLst>
  </p:cSld>
  <p:clrMapOvr>
    <a:masterClrMapping/>
  </p:clrMapOvr>
  <p:transition>
    <p:pull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39" y="0"/>
            <a:ext cx="9144000" cy="6858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chemeClr val="tx2"/>
                </a:solidFill>
              </a:rPr>
              <a:t>Должно </a:t>
            </a:r>
            <a:r>
              <a:rPr lang="ru-RU" sz="4800" dirty="0">
                <a:solidFill>
                  <a:schemeClr val="tx2"/>
                </a:solidFill>
              </a:rPr>
              <a:t>быть можно верить и умным словесам.</a:t>
            </a:r>
            <a:br>
              <a:rPr lang="ru-RU" sz="4800" dirty="0">
                <a:solidFill>
                  <a:schemeClr val="tx2"/>
                </a:solidFill>
              </a:rPr>
            </a:br>
            <a:r>
              <a:rPr lang="ru-RU" sz="4800" dirty="0">
                <a:solidFill>
                  <a:schemeClr val="tx2"/>
                </a:solidFill>
              </a:rPr>
              <a:t>Но я уж лучше погляжу, что делаешь ты сам.</a:t>
            </a:r>
            <a:br>
              <a:rPr lang="ru-RU" sz="4800" dirty="0">
                <a:solidFill>
                  <a:schemeClr val="tx2"/>
                </a:solidFill>
              </a:rPr>
            </a:br>
            <a:r>
              <a:rPr lang="ru-RU" sz="4800" dirty="0">
                <a:solidFill>
                  <a:schemeClr val="tx2"/>
                </a:solidFill>
              </a:rPr>
              <a:t>Вдруг я неправильно пойму прекрасный твой совет.</a:t>
            </a:r>
            <a:br>
              <a:rPr lang="ru-RU" sz="4800" dirty="0">
                <a:solidFill>
                  <a:schemeClr val="tx2"/>
                </a:solidFill>
              </a:rPr>
            </a:br>
            <a:r>
              <a:rPr lang="ru-RU" sz="4800" dirty="0">
                <a:solidFill>
                  <a:schemeClr val="tx2"/>
                </a:solidFill>
              </a:rPr>
              <a:t>Зато пойму как ты живешь: по правде или нет»</a:t>
            </a:r>
          </a:p>
          <a:p>
            <a:pPr marL="0" indent="0" algn="ctr">
              <a:buNone/>
            </a:pPr>
            <a:endParaRPr lang="ru-RU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050654"/>
      </p:ext>
    </p:extLst>
  </p:cSld>
  <p:clrMapOvr>
    <a:masterClrMapping/>
  </p:clrMapOvr>
  <p:transition>
    <p:pull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62345" y="0"/>
            <a:ext cx="9206345" cy="685800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БЛАГОДАРИМ</a:t>
            </a:r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ЗА</a:t>
            </a:r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ВНИМАНИЕ</a:t>
            </a:r>
            <a:endParaRPr lang="ru-RU" sz="6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ердце 3"/>
          <p:cNvSpPr/>
          <p:nvPr/>
        </p:nvSpPr>
        <p:spPr>
          <a:xfrm flipH="1">
            <a:off x="499095" y="5413309"/>
            <a:ext cx="732798" cy="713059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ердце 4"/>
          <p:cNvSpPr/>
          <p:nvPr/>
        </p:nvSpPr>
        <p:spPr>
          <a:xfrm>
            <a:off x="7498385" y="3704119"/>
            <a:ext cx="1234042" cy="104902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ердце 6"/>
          <p:cNvSpPr/>
          <p:nvPr/>
        </p:nvSpPr>
        <p:spPr>
          <a:xfrm flipH="1">
            <a:off x="7202730" y="4511637"/>
            <a:ext cx="1825352" cy="173904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ердце 7"/>
          <p:cNvSpPr/>
          <p:nvPr/>
        </p:nvSpPr>
        <p:spPr>
          <a:xfrm>
            <a:off x="6846227" y="5273175"/>
            <a:ext cx="1202432" cy="125199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ердце 9"/>
          <p:cNvSpPr/>
          <p:nvPr/>
        </p:nvSpPr>
        <p:spPr>
          <a:xfrm flipH="1">
            <a:off x="1029586" y="5555206"/>
            <a:ext cx="745558" cy="70649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ердце 10"/>
          <p:cNvSpPr/>
          <p:nvPr/>
        </p:nvSpPr>
        <p:spPr>
          <a:xfrm flipH="1">
            <a:off x="1661552" y="5583486"/>
            <a:ext cx="681317" cy="70649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ердце 11"/>
          <p:cNvSpPr/>
          <p:nvPr/>
        </p:nvSpPr>
        <p:spPr>
          <a:xfrm flipH="1">
            <a:off x="2205526" y="5589386"/>
            <a:ext cx="768296" cy="74793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ердце 12"/>
          <p:cNvSpPr/>
          <p:nvPr/>
        </p:nvSpPr>
        <p:spPr>
          <a:xfrm rot="20843359" flipH="1">
            <a:off x="368713" y="4874635"/>
            <a:ext cx="580123" cy="63237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ердце 15"/>
          <p:cNvSpPr/>
          <p:nvPr/>
        </p:nvSpPr>
        <p:spPr>
          <a:xfrm>
            <a:off x="317493" y="327665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ердце 16"/>
          <p:cNvSpPr/>
          <p:nvPr/>
        </p:nvSpPr>
        <p:spPr>
          <a:xfrm>
            <a:off x="7684889" y="2891679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ердце 17"/>
          <p:cNvSpPr/>
          <p:nvPr/>
        </p:nvSpPr>
        <p:spPr>
          <a:xfrm>
            <a:off x="7684889" y="2041689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ердце 18"/>
          <p:cNvSpPr/>
          <p:nvPr/>
        </p:nvSpPr>
        <p:spPr>
          <a:xfrm rot="160375">
            <a:off x="7753532" y="1192990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ердце 19"/>
          <p:cNvSpPr/>
          <p:nvPr/>
        </p:nvSpPr>
        <p:spPr>
          <a:xfrm>
            <a:off x="4714011" y="5541783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ердце 20"/>
          <p:cNvSpPr/>
          <p:nvPr/>
        </p:nvSpPr>
        <p:spPr>
          <a:xfrm>
            <a:off x="3805165" y="5550065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ердце 21"/>
          <p:cNvSpPr/>
          <p:nvPr/>
        </p:nvSpPr>
        <p:spPr>
          <a:xfrm>
            <a:off x="2934741" y="5541783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ердце 23"/>
          <p:cNvSpPr/>
          <p:nvPr/>
        </p:nvSpPr>
        <p:spPr>
          <a:xfrm flipH="1">
            <a:off x="306678" y="4171244"/>
            <a:ext cx="580123" cy="632377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ердце 24"/>
          <p:cNvSpPr/>
          <p:nvPr/>
        </p:nvSpPr>
        <p:spPr>
          <a:xfrm>
            <a:off x="5618051" y="5381160"/>
            <a:ext cx="1202432" cy="125199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855251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0" y="-38637"/>
            <a:ext cx="9144000" cy="136243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ДЕСЯТЬ ЗАПОВЕДЕЙ ДЛЯ РОДИТЕЛЕЙ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3797"/>
            <a:ext cx="9144000" cy="5534203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endParaRPr lang="ru-RU" sz="3900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ru-RU" sz="3900" b="1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҉1. </a:t>
            </a:r>
            <a:r>
              <a:rPr lang="ru-RU" sz="3900" b="1" i="1" dirty="0" smtClean="0">
                <a:solidFill>
                  <a:schemeClr val="tx2">
                    <a:lumMod val="50000"/>
                  </a:schemeClr>
                </a:solidFill>
              </a:rPr>
              <a:t>Не </a:t>
            </a:r>
            <a:r>
              <a:rPr lang="ru-RU" sz="3900" b="1" i="1" dirty="0">
                <a:solidFill>
                  <a:schemeClr val="tx2">
                    <a:lumMod val="50000"/>
                  </a:schemeClr>
                </a:solidFill>
              </a:rPr>
              <a:t>жди, что твой ребенок будет таким, как ты или таким, как ты хочешь. Помоги ему стать не тобой, а собой.</a:t>
            </a:r>
          </a:p>
          <a:p>
            <a:endParaRPr lang="ru-RU" sz="39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ru-RU" sz="3900" b="1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҉2. </a:t>
            </a:r>
            <a:r>
              <a:rPr lang="ru-RU" sz="3900" b="1" i="1" dirty="0" smtClean="0">
                <a:solidFill>
                  <a:schemeClr val="tx2">
                    <a:lumMod val="50000"/>
                  </a:schemeClr>
                </a:solidFill>
              </a:rPr>
              <a:t>Не </a:t>
            </a:r>
            <a:r>
              <a:rPr lang="ru-RU" sz="3900" b="1" i="1" dirty="0">
                <a:solidFill>
                  <a:schemeClr val="tx2">
                    <a:lumMod val="50000"/>
                  </a:schemeClr>
                </a:solidFill>
              </a:rPr>
              <a:t>требуй от ребенка платы за все, что ты для него сделал. Ты дал ему жизнь, как он может отблагодарить тебя? Он даст жизнь другому, тот — третьему, и это необратимый закон благодарности.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ГАОУ СПО ТК № 24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73154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Не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вымещай на ребенке свои обиды, чтобы в старости не есть горький хлеб. Ибо что посеешь, то и взойдет.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tabLst>
                <a:tab pos="228600" algn="l"/>
              </a:tabLst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Не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относись к его проблемам свысока. Жизнь дана каждому по силам и, будь уверен, ему она тяжела не меньше, чем тебе, а может быть и больше, поскольку у него нет опыта.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tabLst>
                <a:tab pos="228600" algn="l"/>
              </a:tabLst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Не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унижай!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tabLst>
                <a:tab pos="228600" algn="l"/>
              </a:tabLst>
            </a:pP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Не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забывай, что самые важные встречи человека — это его встречи с детьми. Обращай больше внимания на них — мы никогда не можем знать, кого мы встречаем в ребенке.</a:t>
            </a:r>
            <a:endParaRPr lang="ru-RU" sz="2800" b="1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996903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҉ 7.Не 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мучь себя, если не можешь сделать что-то для своего ребенка. Мучь, если можешь — но не делаешь. Помни, для ребенка сделано недостаточно, если не сделано все.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marL="0" lvl="0" indent="0"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҉ 8.Ребенок</a:t>
            </a:r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 — это не тиран, который завладевает всей твоей жизнью, не только плод плоти и крови. Это та драгоценная чаша, которую Жизнь дала тебе на хранение и развитие в нем творческого огня. Это раскрепощенная любовь матери и отца, у которых будет расти не «наш», «свой» ребенок, но душа, данная на хранение.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777050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603448"/>
            <a:ext cx="9144000" cy="77764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endParaRPr lang="ru-RU" sz="3200" dirty="0" smtClean="0">
              <a:solidFill>
                <a:schemeClr val="tx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Умей </a:t>
            </a:r>
            <a:r>
              <a:rPr lang="ru-RU" sz="3600" b="1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любить чужого ребенка. Никогда не делай чужому то, что не хотел бы, чтобы делали твоему.</a:t>
            </a:r>
          </a:p>
          <a:p>
            <a:pPr marL="228600" indent="-228600">
              <a:spcAft>
                <a:spcPts val="800"/>
              </a:spcAft>
              <a:tabLst>
                <a:tab pos="228600" algn="l"/>
              </a:tabLst>
            </a:pPr>
            <a:r>
              <a:rPr lang="ru-RU" sz="3600" b="1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228600" algn="l"/>
              </a:tabLst>
            </a:pP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Люби </a:t>
            </a:r>
            <a:r>
              <a:rPr lang="ru-RU" sz="3600" b="1" i="1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своего ребенка любым — неталантливым, неудачливым, взрослым. Общаясь с ним — радуйся, потому что ребенок — это праздник, который пока с тобой.</a:t>
            </a:r>
          </a:p>
          <a:p>
            <a:pPr>
              <a:spcAft>
                <a:spcPts val="800"/>
              </a:spcAft>
            </a:pPr>
            <a:endParaRPr lang="ru-RU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spcAft>
                <a:spcPts val="800"/>
              </a:spcAft>
            </a:pPr>
            <a:r>
              <a:rPr lang="ru-RU" sz="28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Корчак Я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28600">
              <a:spcAft>
                <a:spcPts val="800"/>
              </a:spcAft>
            </a:pPr>
            <a:endParaRPr lang="ru-RU" sz="2800" dirty="0">
              <a:solidFill>
                <a:schemeClr val="tx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79049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3879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>ПАМЯТКА </a:t>
            </a:r>
            <a:r>
              <a:rPr lang="ru-RU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>ВЗРОСЛЫМ </a:t>
            </a: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</a:b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>ОТ </a:t>
            </a:r>
            <a:r>
              <a:rPr lang="ru-RU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>РЕБЕНКА...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  <a:t/>
            </a:r>
            <a:b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Aharoni" panose="02010803020104030203" pitchFamily="2" charset="-79"/>
              </a:rPr>
            </a:b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Aharoni" panose="02010803020104030203" pitchFamily="2" charset="-79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1670028"/>
            <a:ext cx="9143999" cy="5262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4800" dirty="0">
                <a:solidFill>
                  <a:srgbClr val="7030A0"/>
                </a:solidFill>
                <a:latin typeface="Calibri" panose="020F0502020204030204" pitchFamily="34" charset="0"/>
              </a:rPr>
              <a:t>҈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Не </a:t>
            </a:r>
            <a:r>
              <a:rPr lang="ru-RU" sz="48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балуйте меня, вы меня этим портите. Я очень хорошо знаю, что не обязательно предоставлять мне все, что я запрашиваю. Я просто испытываю вас</a:t>
            </a:r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.</a:t>
            </a:r>
          </a:p>
          <a:p>
            <a:pPr lvl="0"/>
            <a:endParaRPr lang="ru-RU" sz="48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ГАОУ СПО ТК № 24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9144000" cy="68018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endParaRPr lang="ru-RU" sz="4000" dirty="0"/>
          </a:p>
          <a:p>
            <a:pPr lvl="0"/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҈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Не 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бойтесь быть твердым со мной. Я предпочитаю именно такой подход. Это позволяет мне определить свое место.</a:t>
            </a:r>
          </a:p>
          <a:p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 </a:t>
            </a:r>
          </a:p>
          <a:p>
            <a:pPr lvl="0"/>
            <a:r>
              <a:rPr lang="ru-RU" sz="36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҈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Не </a:t>
            </a:r>
            <a:r>
              <a:rPr lang="ru-RU" sz="36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</a:rPr>
              <a:t>полагайтесь на силу в отношениях со мной. Это приручит меня к тому, что считаться нужно только с силой. Я откликнусь с большей готовностью на ваши инициативы.</a:t>
            </a:r>
          </a:p>
        </p:txBody>
      </p:sp>
    </p:spTree>
    <p:extLst>
      <p:ext uri="{BB962C8B-B14F-4D97-AF65-F5344CB8AC3E}">
        <p14:creationId xmlns:p14="http://schemas.microsoft.com/office/powerpoint/2010/main" val="4147552967"/>
      </p:ext>
    </p:extLst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266"/>
            <a:ext cx="9144000" cy="79964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3200" dirty="0" smtClean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будьте непоследовательными. Это сбивает меня с толку и заставляет упорнее пытаться во всех случаях оставить последнее слово за собой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давайте обещаний, которых вы не можете выполнить; это поколеблет мою веру в вас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҈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поддавайтесь на мои провокации, когда я говорю или делаю что-то только за тем, чтобы просто расстроить вас. Зато потом я попытаюсь достичь еще больших «побед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3200" dirty="0">
              <a:solidFill>
                <a:schemeClr val="tx2">
                  <a:lumMod val="50000"/>
                </a:schemeClr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3200" dirty="0">
              <a:solidFill>
                <a:schemeClr val="tx2">
                  <a:lumMod val="50000"/>
                </a:schemeClr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525139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7EA4C69-3A54-4C36-B426-D39BDF69C4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</TotalTime>
  <Words>926</Words>
  <Application>Microsoft Office PowerPoint</Application>
  <PresentationFormat>Экран (4:3)</PresentationFormat>
  <Paragraphs>121</Paragraphs>
  <Slides>26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Aharoni</vt:lpstr>
      <vt:lpstr>Arial</vt:lpstr>
      <vt:lpstr>Arial Black</vt:lpstr>
      <vt:lpstr>Calibri</vt:lpstr>
      <vt:lpstr>Comic Sans MS</vt:lpstr>
      <vt:lpstr>Segoe UI Semibold</vt:lpstr>
      <vt:lpstr>Times New Roman</vt:lpstr>
      <vt:lpstr>Wingdings</vt:lpstr>
      <vt:lpstr>Тема Office</vt:lpstr>
      <vt:lpstr>Презентация PowerPoint</vt:lpstr>
      <vt:lpstr>Презентация PowerPoint</vt:lpstr>
      <vt:lpstr>ДЕСЯТЬ ЗАПОВЕДЕЙ ДЛЯ РОДИТЕЛЕЙ</vt:lpstr>
      <vt:lpstr>Презентация PowerPoint</vt:lpstr>
      <vt:lpstr>Презентация PowerPoint</vt:lpstr>
      <vt:lpstr>Презентация PowerPoint</vt:lpstr>
      <vt:lpstr> ПАМЯТКА ВЗРОСЛЫМ  ОТ РЕБЕНКА...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  <vt:lpstr>Презентация PowerPoint</vt:lpstr>
      <vt:lpstr>  Вечная детская мудрость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M_Artamoshina</dc:creator>
  <cp:lastModifiedBy>Pavilion</cp:lastModifiedBy>
  <cp:revision>239</cp:revision>
  <cp:lastPrinted>1601-01-01T00:00:00Z</cp:lastPrinted>
  <dcterms:created xsi:type="dcterms:W3CDTF">2012-03-20T11:56:00Z</dcterms:created>
  <dcterms:modified xsi:type="dcterms:W3CDTF">2018-01-15T17:20:58Z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TC300009089990</vt:lpwstr>
  </property>
</Properties>
</file>