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7" r:id="rId4"/>
    <p:sldId id="278" r:id="rId5"/>
    <p:sldId id="261" r:id="rId6"/>
    <p:sldId id="258" r:id="rId7"/>
    <p:sldId id="259" r:id="rId8"/>
    <p:sldId id="260" r:id="rId9"/>
    <p:sldId id="262" r:id="rId10"/>
    <p:sldId id="263" r:id="rId11"/>
    <p:sldId id="269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Мониторинг уровня развития детей 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соответст возрасту </c:v>
                </c:pt>
                <c:pt idx="1">
                  <c:v>высокий уровень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частично соответсвует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Социально-личностое. развитие</c:v>
                </c:pt>
                <c:pt idx="1">
                  <c:v>Познавательное развитие</c:v>
                </c:pt>
                <c:pt idx="2">
                  <c:v>Речевое развитие </c:v>
                </c:pt>
                <c:pt idx="3">
                  <c:v>Физическое развитие</c:v>
                </c:pt>
                <c:pt idx="4">
                  <c:v>Художественно-эстетическое развитие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20</c:v>
                </c:pt>
                <c:pt idx="3">
                  <c:v>11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соответсвует возрасту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Социально-личностое. развитие</c:v>
                </c:pt>
                <c:pt idx="1">
                  <c:v>Познавательное развитие</c:v>
                </c:pt>
                <c:pt idx="2">
                  <c:v>Речевое развитие </c:v>
                </c:pt>
                <c:pt idx="3">
                  <c:v>Физическое развитие</c:v>
                </c:pt>
                <c:pt idx="4">
                  <c:v>Художественно-эстетическое развитие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88</c:v>
                </c:pt>
                <c:pt idx="1">
                  <c:v>86</c:v>
                </c:pt>
                <c:pt idx="2">
                  <c:v>80</c:v>
                </c:pt>
                <c:pt idx="3">
                  <c:v>89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0880"/>
        <c:axId val="23540864"/>
      </c:barChart>
      <c:catAx>
        <c:axId val="2353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540864"/>
        <c:crosses val="autoZero"/>
        <c:auto val="1"/>
        <c:lblAlgn val="ctr"/>
        <c:lblOffset val="100"/>
        <c:noMultiLvlLbl val="0"/>
      </c:catAx>
      <c:valAx>
        <c:axId val="2354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30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простудным заболеваниям пропуск одним ребенком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7.8</c:v>
                </c:pt>
                <c:pt idx="1">
                  <c:v>7.5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87296"/>
        <c:axId val="72893184"/>
      </c:barChart>
      <c:catAx>
        <c:axId val="7288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893184"/>
        <c:crosses val="autoZero"/>
        <c:auto val="1"/>
        <c:lblAlgn val="ctr"/>
        <c:lblOffset val="100"/>
        <c:noMultiLvlLbl val="0"/>
      </c:catAx>
      <c:valAx>
        <c:axId val="7289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887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A434F-B0DE-439C-AB53-45ACF1D4BF30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9C434-CFA9-4F0F-8AA5-734E0544C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9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6BAE06-3E2C-4890-ABFC-D08CC89F6115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E3639B-8902-4317-AB57-18CCA1E455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11" Type="http://schemas.openxmlformats.org/officeDocument/2006/relationships/image" Target="../media/image31.pn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11" Type="http://schemas.openxmlformats.org/officeDocument/2006/relationships/image" Target="../media/image51.jpeg"/><Relationship Id="rId5" Type="http://schemas.openxmlformats.org/officeDocument/2006/relationships/image" Target="../media/image45.jpeg"/><Relationship Id="rId10" Type="http://schemas.openxmlformats.org/officeDocument/2006/relationships/image" Target="../media/image50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dou63.edummr.ru/" TargetMode="External"/><Relationship Id="rId2" Type="http://schemas.openxmlformats.org/officeDocument/2006/relationships/hyperlink" Target="mailto:dou_63@edu-mytyshi.ru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517232"/>
            <a:ext cx="7848872" cy="882119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ПУБЛИЧНЫЙ ДОКЛАД ЗА УЧЕБНЫЙ ГОД 2017-2018Г. 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80920" cy="1080119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ОБЩЕРАЗВИВАЮЩЕГО ВИДА ДЕТСКИЙ САД №63 «ИСКОРКА»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552" y="1772816"/>
            <a:ext cx="8229600" cy="3382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0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5637010" cy="288032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Кружок театральная студия «</a:t>
            </a:r>
            <a:r>
              <a:rPr lang="ru-RU" dirty="0" err="1"/>
              <a:t>Арлекино</a:t>
            </a:r>
            <a:r>
              <a:rPr lang="ru-RU" dirty="0"/>
              <a:t>»</a:t>
            </a:r>
          </a:p>
          <a:p>
            <a:pPr fontAlgn="base"/>
            <a:r>
              <a:rPr lang="ru-RU" dirty="0" smtClean="0"/>
              <a:t>Кружок </a:t>
            </a:r>
            <a:r>
              <a:rPr lang="ru-RU" dirty="0"/>
              <a:t>увлекательная </a:t>
            </a:r>
            <a:r>
              <a:rPr lang="ru-RU" dirty="0" err="1"/>
              <a:t>тестопластика</a:t>
            </a:r>
            <a:r>
              <a:rPr lang="ru-RU" dirty="0"/>
              <a:t> «Пышка»</a:t>
            </a:r>
          </a:p>
          <a:p>
            <a:pPr fontAlgn="base"/>
            <a:r>
              <a:rPr lang="ru-RU" dirty="0"/>
              <a:t>Кружок  «Чудесна мастерская»</a:t>
            </a:r>
          </a:p>
          <a:p>
            <a:pPr fontAlgn="base"/>
            <a:r>
              <a:rPr lang="ru-RU" dirty="0"/>
              <a:t>Кружок «</a:t>
            </a:r>
            <a:r>
              <a:rPr lang="ru-RU" dirty="0" err="1"/>
              <a:t>Звуковичок</a:t>
            </a:r>
            <a:r>
              <a:rPr lang="ru-RU" dirty="0"/>
              <a:t>»</a:t>
            </a:r>
          </a:p>
          <a:p>
            <a:pPr fontAlgn="base"/>
            <a:r>
              <a:rPr lang="ru-RU" dirty="0" smtClean="0"/>
              <a:t>Кружок «Акварелька»</a:t>
            </a:r>
          </a:p>
          <a:p>
            <a:pPr fontAlgn="base"/>
            <a:r>
              <a:rPr lang="ru-RU" dirty="0" smtClean="0"/>
              <a:t>Кружок </a:t>
            </a:r>
            <a:r>
              <a:rPr lang="ru-RU" dirty="0"/>
              <a:t>«Школа мяча»</a:t>
            </a:r>
          </a:p>
          <a:p>
            <a:pPr fontAlgn="base"/>
            <a:r>
              <a:rPr lang="ru-RU" dirty="0" smtClean="0"/>
              <a:t>Кружок «</a:t>
            </a:r>
            <a:r>
              <a:rPr lang="ru-RU" dirty="0" err="1" smtClean="0"/>
              <a:t>Логоритмика</a:t>
            </a:r>
            <a:r>
              <a:rPr lang="ru-RU" dirty="0" smtClean="0"/>
              <a:t>»</a:t>
            </a:r>
          </a:p>
          <a:p>
            <a:pPr fontAlgn="base"/>
            <a:r>
              <a:rPr lang="ru-RU" dirty="0" smtClean="0"/>
              <a:t>Кружок </a:t>
            </a:r>
            <a:r>
              <a:rPr lang="ru-RU" dirty="0"/>
              <a:t>«Я вижу мир»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75351" cy="245695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effectLst/>
              </a:rPr>
              <a:t>МАДОУ № 63 «Искорка»  оказывает услуги по дополнительному образованию (кружковая работа), предусмотренные Уставом ДОУ. Реализация программ дополнительного образования позволяет строить образовательный процесс с учётом индивидуальных склонностей и предпочтений ребёнка, предоставляя возможность самореализации каждому воспитаннику.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42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r>
              <a:rPr lang="ru-RU" sz="3600" dirty="0"/>
              <a:t>Кружковая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3346704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Кружковая деятельность в детском саду направлена на всесторонне развитие ребенка.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мелкой моторики рук.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активизацию познавательной деятельности.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потребности в двигательной деятельности.</a:t>
            </a:r>
          </a:p>
          <a:p>
            <a:endParaRPr lang="ru-RU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1364114"/>
            <a:ext cx="1781307" cy="237626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4062117"/>
            <a:ext cx="2880320" cy="21602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1340768"/>
            <a:ext cx="1799707" cy="239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550224" cy="1649120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течение года кружки посещало 127 детей (62%).  Дополнительное образование выстраивается в следующих направлениях: художественное, физкультурно-спортивное, техническое, социально – педагогическое.</a:t>
            </a:r>
            <a:b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3311605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40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623" cy="720080"/>
          </a:xfrm>
        </p:spPr>
        <p:txBody>
          <a:bodyPr/>
          <a:lstStyle/>
          <a:p>
            <a:r>
              <a:rPr lang="ru-RU" sz="2400" dirty="0">
                <a:effectLst/>
              </a:rPr>
              <a:t>Результаты деятельности </a:t>
            </a:r>
            <a:r>
              <a:rPr lang="ru-RU" sz="2400" dirty="0" smtClean="0">
                <a:effectLst/>
              </a:rPr>
              <a:t>МАДОУ по результатам  педагогической диагностики.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8173451"/>
              </p:ext>
            </p:extLst>
          </p:nvPr>
        </p:nvGraphicFramePr>
        <p:xfrm>
          <a:off x="827584" y="1412776"/>
          <a:ext cx="7089319" cy="345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979712" y="4948855"/>
            <a:ext cx="6224479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3"/>
            <a:r>
              <a:rPr lang="ru-RU" sz="1400" b="1" dirty="0"/>
              <a:t>Мониторинг выполнения программы по результатам педагогической диагностики по образовательным областям </a:t>
            </a:r>
            <a:r>
              <a:rPr lang="ru-RU" sz="1400" b="1" dirty="0" smtClean="0"/>
              <a:t>2017 </a:t>
            </a:r>
            <a:r>
              <a:rPr lang="ru-RU" sz="1400" b="1" dirty="0"/>
              <a:t>– </a:t>
            </a:r>
            <a:r>
              <a:rPr lang="ru-RU" sz="1400" b="1" dirty="0" smtClean="0"/>
              <a:t>2018 </a:t>
            </a:r>
            <a:r>
              <a:rPr lang="ru-RU" sz="1400" b="1" dirty="0"/>
              <a:t>учебный </a:t>
            </a:r>
            <a:r>
              <a:rPr lang="ru-RU" sz="1400" b="1" dirty="0" smtClean="0"/>
              <a:t>год.  В 2018 году дошкольное учреждение выпустило 30 выпускников в общеобразовательные школы. </a:t>
            </a:r>
            <a:endParaRPr lang="ru-RU" sz="1400" dirty="0"/>
          </a:p>
          <a:p>
            <a:pPr lvl="3"/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676662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93750"/>
            <a:ext cx="7848872" cy="1143000"/>
          </a:xfrm>
        </p:spPr>
        <p:txBody>
          <a:bodyPr/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потенциал</a:t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педагогических работников 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2661"/>
              </p:ext>
            </p:extLst>
          </p:nvPr>
        </p:nvGraphicFramePr>
        <p:xfrm>
          <a:off x="899592" y="2420888"/>
          <a:ext cx="7056783" cy="29523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8601"/>
                <a:gridCol w="3594248"/>
                <a:gridCol w="3133934"/>
              </a:tblGrid>
              <a:tr h="591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Количественный и качественный состав педагогических кадров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2017-2018  </a:t>
                      </a: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педагогов в ОУ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– 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имеют высшее образование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 – 90%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58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имеют средне-специальное образование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– 10%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имеют высшую кв. категорию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– 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имеют первую кв. категорию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 – 60%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аттестованы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– 35%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  <a:tr h="29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Имеют соответствие должности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08" marR="6650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профессиональная переподготовка педагогических кадров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5909115"/>
              </p:ext>
            </p:extLst>
          </p:nvPr>
        </p:nvGraphicFramePr>
        <p:xfrm>
          <a:off x="1115616" y="1268760"/>
          <a:ext cx="7231518" cy="321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233"/>
                <a:gridCol w="1942262"/>
                <a:gridCol w="1943023"/>
              </a:tblGrid>
              <a:tr h="4893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Прошедшие курсы повышения квалификации за </a:t>
                      </a:r>
                      <a:r>
                        <a:rPr lang="ru-RU" sz="1400" dirty="0" smtClean="0">
                          <a:effectLst/>
                        </a:rPr>
                        <a:t>2017-2018 </a:t>
                      </a:r>
                      <a:r>
                        <a:rPr lang="ru-RU" sz="1400" dirty="0">
                          <a:effectLst/>
                        </a:rPr>
                        <a:t>год по ФГОС ДО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педагогов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Курсы повышения квалификации по ФГОС  ДО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9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Запланировано на курсы повышения квалификации по ФГОС  ДО  на </a:t>
                      </a:r>
                      <a:r>
                        <a:rPr lang="ru-RU" sz="1400" dirty="0" smtClean="0">
                          <a:effectLst/>
                        </a:rPr>
                        <a:t>2017-2018 </a:t>
                      </a: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Переподготовка по ФГОС ДО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Запланировано переподготовка  по ФГОС  ДО  на </a:t>
                      </a:r>
                      <a:r>
                        <a:rPr lang="ru-RU" sz="1400" dirty="0" smtClean="0">
                          <a:effectLst/>
                        </a:rPr>
                        <a:t>2018-2019 </a:t>
                      </a: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55577" y="4653136"/>
            <a:ext cx="7601014" cy="18722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1600" dirty="0">
                <a:effectLst/>
              </a:rPr>
              <a:t>Повышение квалификации педагогов в период </a:t>
            </a:r>
            <a:r>
              <a:rPr lang="ru-RU" sz="1600" dirty="0" smtClean="0">
                <a:effectLst/>
              </a:rPr>
              <a:t>образовательной </a:t>
            </a:r>
            <a:r>
              <a:rPr lang="ru-RU" sz="1600" dirty="0">
                <a:effectLst/>
              </a:rPr>
              <a:t>системы – насущная задача сегодняшнего дня. Невозможно говорить о перспективах развития ДОУ, о внедрении в педагогическую практику новых форм и методов организации учебного процесса без системной работы по обучению кадров, которая проводится как на уровне муниципалитета, так и на уровне ДОУ. Повышение квалификации носит системный и плановый 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29603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20623" cy="720080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снижению заболеваемости</a:t>
            </a:r>
            <a:r>
              <a:rPr lang="ru-RU" sz="2800" dirty="0">
                <a:effectLst/>
              </a:rPr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3816424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развитие воспитанников невозможно без физического воспитания. В связи с этим, физкультурно-оздоровительная работа в детском саду имеет большое значение, как для укрепления здоровья, так и для формирования двигательных умений и навыков, являющихся значимыми компонентами в познавательном и эмоциональном развитии воспитанников.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1265012"/>
            <a:ext cx="3181443" cy="23762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4149080"/>
            <a:ext cx="3014217" cy="225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08655" cy="864096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закаливающих мероприятий в ДОУ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84890878"/>
              </p:ext>
            </p:extLst>
          </p:nvPr>
        </p:nvGraphicFramePr>
        <p:xfrm>
          <a:off x="1043608" y="1268760"/>
          <a:ext cx="7488832" cy="4896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24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Система закаливания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Формы работы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493807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повседневной жизни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Утренний прием на свежем воздухе в летнее время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Облегченная форма одежды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Ежедневные прогулки на свежем воздухе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Дневной сон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473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Солнечные ванны в летний период времени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Гигиенические процедуры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Проветривание помещений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Специально организованные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Рациональное питание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Утренняя гимнастика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719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Профилактическая Гимнастика (пальчиковая, дыхательная, артикуляционная)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Физкультурно-оздоровительные занятия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493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Активный отдых (каникулы, дни здоровья, игры, развлечения, досуги, праздники)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Фитотерапия (чай из шиповника)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  <a:tr h="246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витаминотерапия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60" marR="539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779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3346704" cy="5472608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/>
              <a:t>Один из самых важных показателей – это динамика заболеваемости воспитанников детского сада.</a:t>
            </a:r>
          </a:p>
          <a:p>
            <a:r>
              <a:rPr lang="ru-RU" sz="2300" dirty="0"/>
              <a:t>В </a:t>
            </a:r>
            <a:r>
              <a:rPr lang="ru-RU" sz="2300" dirty="0" smtClean="0"/>
              <a:t>2017-2018 </a:t>
            </a:r>
            <a:r>
              <a:rPr lang="ru-RU" sz="2300" dirty="0"/>
              <a:t>учебном году особое внимание уделялось оздоровительным мероприятиям: щадящий режим и проведение большого времени на свежем воздухе. Таким образом, укрепление здоровья детей становится ценностным приоритетом всей </a:t>
            </a:r>
            <a:r>
              <a:rPr lang="ru-RU" sz="2300" dirty="0" err="1"/>
              <a:t>воспитательно</a:t>
            </a:r>
            <a:r>
              <a:rPr lang="ru-RU" sz="2300" dirty="0"/>
              <a:t> – образовательной работы детского сада не только в плане физического воспитания, но и обучения в целом. </a:t>
            </a:r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03074473"/>
              </p:ext>
            </p:extLst>
          </p:nvPr>
        </p:nvGraphicFramePr>
        <p:xfrm>
          <a:off x="4283968" y="548680"/>
          <a:ext cx="453650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8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92631" cy="1143000"/>
          </a:xfrm>
        </p:spPr>
        <p:txBody>
          <a:bodyPr/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предупреждению детского дорожно-транспортного травматизма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3346704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/>
              <a:t>Большая работа проведена в ДОУ по предупреждению детского дорожно-транспортного травматизма. Разработан паспорт безопасности дорожного движения. Наличие и содержание наглядной пропаганды по обучению детей дошкольного возраста правилам дорожного движения, макеты по обучению детей правилам дорожного движения в каждой возрастной группе, а также: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1700808"/>
            <a:ext cx="3346704" cy="468052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600" dirty="0"/>
              <a:t>настольно-печатные и дидактические игры;</a:t>
            </a:r>
          </a:p>
          <a:p>
            <a:pPr lvl="0" algn="just"/>
            <a:r>
              <a:rPr lang="ru-RU" sz="2600" dirty="0"/>
              <a:t>иллюстративный материал;</a:t>
            </a:r>
          </a:p>
          <a:p>
            <a:pPr lvl="0" algn="just"/>
            <a:r>
              <a:rPr lang="ru-RU" sz="2600" dirty="0"/>
              <a:t>детская литература;</a:t>
            </a:r>
          </a:p>
          <a:p>
            <a:pPr lvl="0" algn="just"/>
            <a:r>
              <a:rPr lang="ru-RU" sz="2600" dirty="0"/>
              <a:t>мультимедийные презентации;</a:t>
            </a:r>
          </a:p>
          <a:p>
            <a:pPr lvl="0" algn="just"/>
            <a:r>
              <a:rPr lang="ru-RU" sz="2600" dirty="0"/>
              <a:t>аудио и видео материалы;</a:t>
            </a:r>
          </a:p>
          <a:p>
            <a:pPr lvl="0" algn="just"/>
            <a:r>
              <a:rPr lang="ru-RU" sz="2600" dirty="0"/>
              <a:t>наглядная информация для родителей и другое.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8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5966666" cy="53627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124744"/>
            <a:ext cx="7021332" cy="4318227"/>
          </a:xfrm>
        </p:spPr>
        <p:txBody>
          <a:bodyPr/>
          <a:lstStyle/>
          <a:p>
            <a:pPr algn="l"/>
            <a:r>
              <a:rPr lang="ru-RU" dirty="0" smtClean="0"/>
              <a:t>Общая характеристика учреждения</a:t>
            </a:r>
          </a:p>
          <a:p>
            <a:pPr algn="l"/>
            <a:r>
              <a:rPr lang="ru-RU" dirty="0"/>
              <a:t>Особенности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</a:t>
            </a:r>
            <a:r>
              <a:rPr lang="ru-RU" dirty="0" smtClean="0"/>
              <a:t>процесса</a:t>
            </a:r>
          </a:p>
          <a:p>
            <a:pPr algn="l"/>
            <a:r>
              <a:rPr lang="ru-RU" dirty="0"/>
              <a:t>Мониторинг уровня развития </a:t>
            </a:r>
            <a:r>
              <a:rPr lang="ru-RU" dirty="0" smtClean="0"/>
              <a:t>детей.</a:t>
            </a:r>
          </a:p>
          <a:p>
            <a:pPr algn="l"/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потенциал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педагогических работников 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профессиональная переподготовка</a:t>
            </a:r>
            <a:endParaRPr lang="ru-RU" dirty="0" smtClean="0"/>
          </a:p>
          <a:p>
            <a:pPr algn="l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снижению заболеваемости</a:t>
            </a:r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4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372" y="548680"/>
            <a:ext cx="3346450" cy="2509837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548680"/>
            <a:ext cx="3408378" cy="2545763"/>
          </a:xfrm>
        </p:spPr>
      </p:pic>
      <p:pic>
        <p:nvPicPr>
          <p:cNvPr id="6146" name="Picture 2" descr="F:\image-0-02-05-4cf2c2d29ec0100521c8b70acdb2eda835608b9159f852c770f429e6dffcee3f-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305142"/>
            <a:ext cx="3253146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20170327_09590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308978"/>
            <a:ext cx="35523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164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7"/>
            <a:ext cx="7920879" cy="468052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территории детского сада ребенок проводит много времени. От того, насколько она будет ухоженной, красивой, разумно спланированной, периодически обновляющейся, совмещающей любование дарами природы с решением вопросов экологического, нравственного, физического, художественного воспитания, будет зависеть, каких детей мы воспитаем.</a:t>
            </a: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Оформление участка детского сада дает нашим воспитанникам возможность наблюдать, исследовать, проводить опыты, трудиться, а потом в театрализованной, музыкальной, изобразительной деятельности отражать свои впечатления от взаимодействия с природой.</a:t>
            </a:r>
            <a:endParaRPr lang="ru-RU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2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339975" y="246464"/>
            <a:ext cx="6726440" cy="53724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 важно оформление внутренних помещений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836613"/>
            <a:ext cx="27305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889125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836613"/>
            <a:ext cx="169386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825" y="3284538"/>
            <a:ext cx="2160588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4797425"/>
            <a:ext cx="2341563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950" y="908050"/>
            <a:ext cx="1824038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941888"/>
            <a:ext cx="1843088" cy="159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2924175"/>
            <a:ext cx="1447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2924175"/>
            <a:ext cx="2455863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2425" y="5013325"/>
            <a:ext cx="1625600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4868863"/>
            <a:ext cx="1122363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2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691" y="3459890"/>
            <a:ext cx="3065248" cy="19320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667" y="430353"/>
            <a:ext cx="2088232" cy="31323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3177" y="3682080"/>
            <a:ext cx="2065338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6715" y="5233067"/>
            <a:ext cx="34036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4832" y="1235633"/>
            <a:ext cx="1786411" cy="23823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5915" y="1234155"/>
            <a:ext cx="16510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654" y="2708920"/>
            <a:ext cx="2087562" cy="278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76" y="419530"/>
            <a:ext cx="1923340" cy="25637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76" y="490967"/>
            <a:ext cx="1923340" cy="25637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5687" y="4457573"/>
            <a:ext cx="15382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614584" y="190935"/>
            <a:ext cx="4205699" cy="789793"/>
          </a:xfrm>
        </p:spPr>
        <p:txBody>
          <a:bodyPr/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важна территория детского сада </a:t>
            </a:r>
            <a:endParaRPr lang="ru-RU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16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17613"/>
            <a:ext cx="7776864" cy="648072"/>
          </a:xfrm>
        </p:spPr>
        <p:txBody>
          <a:bodyPr/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САМОЕ ГЛАВНОЕ ЛЮБОВЬ К ДЕТЯМ! 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965685"/>
            <a:ext cx="2324313" cy="17432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911" y="2889150"/>
            <a:ext cx="1618128" cy="21575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194" y="3041586"/>
            <a:ext cx="2470172" cy="18526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181" y="1006052"/>
            <a:ext cx="1655193" cy="22069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181" y="3967901"/>
            <a:ext cx="1646558" cy="21954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067626"/>
            <a:ext cx="1366142" cy="18215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1087414"/>
            <a:ext cx="1199026" cy="15987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5892" y="3212976"/>
            <a:ext cx="1619913" cy="2159884"/>
          </a:xfrm>
          <a:prstGeom prst="rect">
            <a:avLst/>
          </a:prstGeom>
        </p:spPr>
      </p:pic>
      <p:pic>
        <p:nvPicPr>
          <p:cNvPr id="16" name="Picture 9" descr="SAM_141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7496" y="5046653"/>
            <a:ext cx="1692870" cy="161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978838"/>
            <a:ext cx="2344976" cy="175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2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16824" cy="114300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 в МАДОУ №63 «Искорка» 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1760" y="1916832"/>
            <a:ext cx="4536504" cy="42246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7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16824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детский сад? 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87824" y="1628800"/>
            <a:ext cx="4824536" cy="4320480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2000" b="1" i="1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– это сад,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стоят деревья в ряд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каждой ветке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Вырастают детки,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Румяные, счастливые,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Крикливые, драчливые,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Прицеплены на бантики,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 елке фантики.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смеются, и жужжат,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пчелы в мае…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детский сад,</a:t>
            </a:r>
            <a:b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Мы, конечно, знаем.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764704"/>
            <a:ext cx="2970329" cy="3960440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3923928" y="731520"/>
            <a:ext cx="5040560" cy="56498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МАДОУ №63 «Искорка -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Бартошевич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Вадимовна.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МАДОУ №63 «Искорка»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в соответствии с Законом РФ «Об образовании в Российской Федерации» от 29.12.2012 № 273-ФЗ, Законом Московской области «Об образовании» от 27.07.2013 №94/2013-ОЗ, Законом РФ «О защите прав потребителей» от 07.02.1992 №2300-1, Законом РФ «О некоммерческих организациях от 12.01.1996 №7-ФЗ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Уставом МАДОУ №63 «Искорка».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830762" cy="536272"/>
          </a:xfrm>
        </p:spPr>
        <p:txBody>
          <a:bodyPr/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учреждения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908720"/>
            <a:ext cx="7488832" cy="5184576"/>
          </a:xfrm>
        </p:spPr>
        <p:txBody>
          <a:bodyPr>
            <a:noAutofit/>
          </a:bodyPr>
          <a:lstStyle/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№63 «Искорка»  основан в 2007 году, дошкольное образовательное учреждение зарегистрировано и функционирует в соответствии с нормативными документами в сфере образования Российской Федерации.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 полномочия учредителя осуществляет администрация городского округа Мытищи в лице Главы городского округа Мытищи.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Министерства образования Московской области №74995 от 09 декабря 2015г. серия 50 Л 01, №0006875, срок действия лицензии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бессрочно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утвержден Главой Мытищинского муниципального района от 12.15.2015г. №913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141018, Московская область, город Мытищи, ул. Благовещенская д.3А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  8(498)720-54-92,  8(498)720-54-93;    </a:t>
            </a:r>
          </a:p>
          <a:p>
            <a:pPr marL="45720" algn="just"/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эл.адрес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dou_63@edu-mytyshi.ru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http://madou63.edummr.ru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очная 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обучения: 5 лет </a:t>
            </a:r>
          </a:p>
          <a:p>
            <a:pPr marL="45720"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обучения: русский</a:t>
            </a:r>
          </a:p>
          <a:p>
            <a:pPr algn="l"/>
            <a:endParaRPr lang="ru-RU" sz="1400" b="1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19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42731" cy="864096"/>
          </a:xfrm>
        </p:spPr>
        <p:txBody>
          <a:bodyPr/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учреждения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569" y="1628800"/>
            <a:ext cx="3320621" cy="1728192"/>
          </a:xfrm>
        </p:spPr>
      </p:pic>
      <p:sp>
        <p:nvSpPr>
          <p:cNvPr id="8" name="Прямоугольник 7"/>
          <p:cNvSpPr/>
          <p:nvPr/>
        </p:nvSpPr>
        <p:spPr>
          <a:xfrm>
            <a:off x="3998315" y="1412776"/>
            <a:ext cx="4572000" cy="5116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двухэтажное, обеспечивается централизованным отоплением, канализацией, водопроводом. Территория детского сада озеленена насаждениями. На территории учреждения имеются различные виды деревьев и кустарников, клумбы.</a:t>
            </a:r>
          </a:p>
          <a:p>
            <a:pPr marL="4572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Зона застройки включает основное здание ДОУ, расположенное в центре земельного участка. Игровая территория включает в себя: 6 групповых площадок с комбинированным покрытием. Для защиты детей от солнца и осадков на территории групповых площадок установлены теневые навесы.</a:t>
            </a:r>
          </a:p>
        </p:txBody>
      </p:sp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3717032"/>
            <a:ext cx="3395662" cy="238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0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3744416" cy="5760640"/>
          </a:xfrm>
        </p:spPr>
        <p:txBody>
          <a:bodyPr>
            <a:noAutofit/>
          </a:bodyPr>
          <a:lstStyle/>
          <a:p>
            <a:pPr marL="4572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имеются: музыкальный зал, физкультурный зал, кабинет учителя-логопеда, кабинет педагога-психолога, кабинет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 же кабинет заведующего, кабинет заместителя по безопасности, кабинет заместителя по АХР, методический кабинет, медицинский кабинет. </a:t>
            </a:r>
          </a:p>
          <a:p>
            <a:pPr marL="4572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оснащен системой видеонаблюдения, пожарной сигнализацией, тревожной сигнализацией.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017" y="4581129"/>
            <a:ext cx="2016224" cy="1512168"/>
          </a:xfrm>
        </p:spPr>
      </p:pic>
      <p:pic>
        <p:nvPicPr>
          <p:cNvPr id="2051" name="Picture 3" descr="C:\Users\Елена\Desktop\Сайт\SAM_01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20513" y="-8736013"/>
            <a:ext cx="5400000" cy="40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Елена\Desktop\Сайт\Спортивный зал МАДОУ 63 - 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0964" y="1033119"/>
            <a:ext cx="1983386" cy="14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Елена\Desktop\Сайт\IMG_20180115_130043. - 11jp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0964" y="2852936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26384" y="692696"/>
            <a:ext cx="1920351" cy="14401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6384" y="2516231"/>
            <a:ext cx="1920351" cy="157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8138" y="4671144"/>
            <a:ext cx="1441875" cy="19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2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60840" cy="1080120"/>
          </a:xfrm>
        </p:spPr>
        <p:txBody>
          <a:bodyPr/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3744416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 в детском саду осуществляется в соответствии с сеткой непосредственно - образовательной деятельности, которая составлена согласно требованиям нормативных документов, к организации дошкольного образования и воспитания, санитарно-эпидемиологических правил и нормативов, с учетом недельной нагрузки, ориентирован на реализацию ФГОС ДО.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работает по программе:  Основная общеобразовательная программа дошкольного образования «От рождения до школы»  под ред. Н.Е.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1340768"/>
            <a:ext cx="3600400" cy="468052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образовательный процесс, строится на основе режима дня, утвержденного заведующим, который устанавливает распорядок бодрствования и сна, приема пищи, гигиенических и оздоровительных процедур, организацию непосредственно образовательной деятельности, прогулок и самостоятельной деятельности воспитанников.</a:t>
            </a:r>
          </a:p>
          <a:p>
            <a:pPr algn="just"/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разработан в соответствии с СанПиНом 2.4.1.3049-13. В план включены пять образовательных областей:</a:t>
            </a:r>
          </a:p>
          <a:p>
            <a:pPr lvl="0"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«Социально – коммуникативное развитие»; </a:t>
            </a:r>
          </a:p>
          <a:p>
            <a:pPr lvl="0"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«Познавательное развитие»; </a:t>
            </a:r>
          </a:p>
          <a:p>
            <a:pPr lvl="0"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«Развитие речи»; </a:t>
            </a:r>
          </a:p>
          <a:p>
            <a:pPr lvl="0" algn="just"/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эстетическое развитие»; </a:t>
            </a:r>
          </a:p>
          <a:p>
            <a:pPr lvl="0" algn="just"/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«Физическое развитие».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1112</Words>
  <Application>Microsoft Office PowerPoint</Application>
  <PresentationFormat>Экран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МУНИЦИПАЛЬНОЕ АВТОНОМНОЕ ДОШКОЛЬНОЕ ОБРАЗОВАТЕЛЬНОЕ УЧРЕЖДЕНИЕ ОБЩЕРАЗВИВАЮЩЕГО ВИДА ДЕТСКИЙ САД №63 «ИСКОРКА»</vt:lpstr>
      <vt:lpstr>Содержание </vt:lpstr>
      <vt:lpstr>Добро пожаловать в МАДОУ №63 «Искорка» </vt:lpstr>
      <vt:lpstr>Что такое детский сад? </vt:lpstr>
      <vt:lpstr>Презентация PowerPoint</vt:lpstr>
      <vt:lpstr>Характеристика учреждения  </vt:lpstr>
      <vt:lpstr>Характеристика учреждения </vt:lpstr>
      <vt:lpstr>Презентация PowerPoint</vt:lpstr>
      <vt:lpstr>Особенности воспитательно-образовательного процесса</vt:lpstr>
      <vt:lpstr>МАДОУ № 63 «Искорка»  оказывает услуги по дополнительному образованию (кружковая работа), предусмотренные Уставом ДОУ. Реализация программ дополнительного образования позволяет строить образовательный процесс с учётом индивидуальных склонностей и предпочтений ребёнка, предоставляя возможность самореализации каждому воспитаннику. </vt:lpstr>
      <vt:lpstr>Кружковая деятельность </vt:lpstr>
      <vt:lpstr>В течение года кружки посещало 127 детей (62%).  Дополнительное образование выстраивается в следующих направлениях: художественное, физкультурно-спортивное, техническое, социально – педагогическое. </vt:lpstr>
      <vt:lpstr>Результаты деятельности МАДОУ по результатам  педагогической диагностики.</vt:lpstr>
      <vt:lpstr>Кадровый потенциал Сведения о педагогических работников  </vt:lpstr>
      <vt:lpstr>Повышение квалификации и профессиональная переподготовка педагогических кадров </vt:lpstr>
      <vt:lpstr>Работа по снижению заболеваемости.</vt:lpstr>
      <vt:lpstr>Система закаливающих мероприятий в ДОУ</vt:lpstr>
      <vt:lpstr>Презентация PowerPoint</vt:lpstr>
      <vt:lpstr>Работа по предупреждению детского дорожно-транспортного травматизма.</vt:lpstr>
      <vt:lpstr>Презентация PowerPoint</vt:lpstr>
      <vt:lpstr>Презентация PowerPoint</vt:lpstr>
      <vt:lpstr>Презентация PowerPoint</vt:lpstr>
      <vt:lpstr>Нам важна территория детского сада </vt:lpstr>
      <vt:lpstr> САМОЕ ГЛАВНОЕ ЛЮБОВЬ К ДЕТЯМ!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36</cp:revision>
  <dcterms:created xsi:type="dcterms:W3CDTF">2018-08-02T11:03:32Z</dcterms:created>
  <dcterms:modified xsi:type="dcterms:W3CDTF">2018-10-17T14:17:23Z</dcterms:modified>
</cp:coreProperties>
</file>