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sldIdLst>
    <p:sldId id="256" r:id="rId2"/>
    <p:sldId id="257" r:id="rId3"/>
    <p:sldId id="277" r:id="rId4"/>
    <p:sldId id="278" r:id="rId5"/>
    <p:sldId id="261" r:id="rId6"/>
    <p:sldId id="258" r:id="rId7"/>
    <p:sldId id="259" r:id="rId8"/>
    <p:sldId id="260" r:id="rId9"/>
    <p:sldId id="262" r:id="rId10"/>
    <p:sldId id="263" r:id="rId11"/>
    <p:sldId id="269" r:id="rId12"/>
    <p:sldId id="264" r:id="rId13"/>
    <p:sldId id="265" r:id="rId14"/>
    <p:sldId id="266" r:id="rId15"/>
    <p:sldId id="267" r:id="rId16"/>
    <p:sldId id="268" r:id="rId17"/>
    <p:sldId id="270" r:id="rId18"/>
    <p:sldId id="271" r:id="rId19"/>
    <p:sldId id="272" r:id="rId20"/>
    <p:sldId id="273" r:id="rId21"/>
    <p:sldId id="274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8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Мониторинг уровня развития детей 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соответст возрасту </c:v>
                </c:pt>
                <c:pt idx="1">
                  <c:v>высокий уровень 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0.19</c:v>
                </c:pt>
                <c:pt idx="1">
                  <c:v>0.81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частично соответсвует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Социально-личностое. развитие</c:v>
                </c:pt>
                <c:pt idx="1">
                  <c:v>Познавательное развитие</c:v>
                </c:pt>
                <c:pt idx="2">
                  <c:v>Речевое развитие </c:v>
                </c:pt>
                <c:pt idx="3">
                  <c:v>Физическое развитие</c:v>
                </c:pt>
                <c:pt idx="4">
                  <c:v>Художественно-эстетическое развитие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</c:v>
                </c:pt>
                <c:pt idx="1">
                  <c:v>14</c:v>
                </c:pt>
                <c:pt idx="2">
                  <c:v>20</c:v>
                </c:pt>
                <c:pt idx="3">
                  <c:v>11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соответсвует возрасту 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Социально-личностое. развитие</c:v>
                </c:pt>
                <c:pt idx="1">
                  <c:v>Познавательное развитие</c:v>
                </c:pt>
                <c:pt idx="2">
                  <c:v>Речевое развитие </c:v>
                </c:pt>
                <c:pt idx="3">
                  <c:v>Физическое развитие</c:v>
                </c:pt>
                <c:pt idx="4">
                  <c:v>Художественно-эстетическое развитие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88</c:v>
                </c:pt>
                <c:pt idx="1">
                  <c:v>86</c:v>
                </c:pt>
                <c:pt idx="2">
                  <c:v>80</c:v>
                </c:pt>
                <c:pt idx="3">
                  <c:v>89</c:v>
                </c:pt>
                <c:pt idx="4">
                  <c:v>86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530880"/>
        <c:axId val="23540864"/>
      </c:barChart>
      <c:catAx>
        <c:axId val="23530880"/>
        <c:scaling>
          <c:orientation val="minMax"/>
        </c:scaling>
        <c:delete val="0"/>
        <c:axPos val="b"/>
        <c:majorTickMark val="out"/>
        <c:minorTickMark val="none"/>
        <c:tickLblPos val="nextTo"/>
        <c:crossAx val="23540864"/>
        <c:crosses val="autoZero"/>
        <c:auto val="1"/>
        <c:lblAlgn val="ctr"/>
        <c:lblOffset val="100"/>
        <c:noMultiLvlLbl val="0"/>
      </c:catAx>
      <c:valAx>
        <c:axId val="235408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530880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 простудным заболеваниям пропуск одним ребенком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7.8</c:v>
                </c:pt>
                <c:pt idx="1">
                  <c:v>7.5</c:v>
                </c:pt>
                <c:pt idx="2">
                  <c:v>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2887296"/>
        <c:axId val="72893184"/>
      </c:barChart>
      <c:catAx>
        <c:axId val="728872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72893184"/>
        <c:crosses val="autoZero"/>
        <c:auto val="1"/>
        <c:lblAlgn val="ctr"/>
        <c:lblOffset val="100"/>
        <c:noMultiLvlLbl val="0"/>
      </c:catAx>
      <c:valAx>
        <c:axId val="728931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2887296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3A434F-B0DE-439C-AB53-45ACF1D4BF30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59C434-CFA9-4F0F-8AA5-734E0544CB5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4396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A6BAE06-3E2C-4890-ABFC-D08CC89F6115}" type="datetimeFigureOut">
              <a:rPr lang="ru-RU" smtClean="0"/>
              <a:t>17.10.2018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4E3639B-8902-4317-AB57-18CCA1E4552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1.jpeg"/><Relationship Id="rId4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12" Type="http://schemas.openxmlformats.org/officeDocument/2006/relationships/image" Target="../media/image32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6.jpeg"/><Relationship Id="rId11" Type="http://schemas.openxmlformats.org/officeDocument/2006/relationships/image" Target="../media/image31.png"/><Relationship Id="rId5" Type="http://schemas.openxmlformats.org/officeDocument/2006/relationships/image" Target="../media/image25.jpeg"/><Relationship Id="rId10" Type="http://schemas.openxmlformats.org/officeDocument/2006/relationships/image" Target="../media/image30.jpeg"/><Relationship Id="rId4" Type="http://schemas.openxmlformats.org/officeDocument/2006/relationships/image" Target="../media/image24.jpeg"/><Relationship Id="rId9" Type="http://schemas.openxmlformats.org/officeDocument/2006/relationships/image" Target="../media/image29.jpe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jpeg"/><Relationship Id="rId3" Type="http://schemas.openxmlformats.org/officeDocument/2006/relationships/image" Target="../media/image34.jpeg"/><Relationship Id="rId7" Type="http://schemas.openxmlformats.org/officeDocument/2006/relationships/image" Target="../media/image38.jpeg"/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7.jpeg"/><Relationship Id="rId5" Type="http://schemas.openxmlformats.org/officeDocument/2006/relationships/image" Target="../media/image36.jpeg"/><Relationship Id="rId10" Type="http://schemas.openxmlformats.org/officeDocument/2006/relationships/image" Target="../media/image41.jpeg"/><Relationship Id="rId4" Type="http://schemas.openxmlformats.org/officeDocument/2006/relationships/image" Target="../media/image35.jpeg"/><Relationship Id="rId9" Type="http://schemas.openxmlformats.org/officeDocument/2006/relationships/image" Target="../media/image40.jpe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jpeg"/><Relationship Id="rId3" Type="http://schemas.openxmlformats.org/officeDocument/2006/relationships/image" Target="../media/image43.jpeg"/><Relationship Id="rId7" Type="http://schemas.openxmlformats.org/officeDocument/2006/relationships/image" Target="../media/image47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6.jpeg"/><Relationship Id="rId11" Type="http://schemas.openxmlformats.org/officeDocument/2006/relationships/image" Target="../media/image51.jpeg"/><Relationship Id="rId5" Type="http://schemas.openxmlformats.org/officeDocument/2006/relationships/image" Target="../media/image45.jpeg"/><Relationship Id="rId10" Type="http://schemas.openxmlformats.org/officeDocument/2006/relationships/image" Target="../media/image50.jpeg"/><Relationship Id="rId4" Type="http://schemas.openxmlformats.org/officeDocument/2006/relationships/image" Target="../media/image44.jpeg"/><Relationship Id="rId9" Type="http://schemas.openxmlformats.org/officeDocument/2006/relationships/image" Target="../media/image49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adou63.edummr.ru/" TargetMode="External"/><Relationship Id="rId2" Type="http://schemas.openxmlformats.org/officeDocument/2006/relationships/hyperlink" Target="mailto:dou_63@edu-mytyshi.ru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517232"/>
            <a:ext cx="7848872" cy="882119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ПУБЛИЧНЫЙ ДОКЛАД ЗА УЧЕБНЫЙ ГОД 2017-2018Г. </a:t>
            </a:r>
            <a:endParaRPr lang="ru-RU" sz="2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332657"/>
            <a:ext cx="8280920" cy="1080119"/>
          </a:xfrm>
        </p:spPr>
        <p:txBody>
          <a:bodyPr/>
          <a:lstStyle/>
          <a:p>
            <a:pPr algn="ctr"/>
            <a:r>
              <a:rPr lang="ru-RU" sz="2000" i="1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АВТОНОМНОЕ ДОШКОЛЬНОЕ ОБРАЗОВАТЕЛЬНОЕ УЧРЕЖДЕНИЕ ОБЩЕРАЗВИВАЮЩЕГО ВИДА ДЕТСКИЙ САД №63 «ИСКОРКА»</a:t>
            </a:r>
            <a:endParaRPr lang="ru-RU" sz="2000" i="1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39552" y="1772816"/>
            <a:ext cx="8229600" cy="33829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106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03648" y="3140968"/>
            <a:ext cx="5637010" cy="2880320"/>
          </a:xfrm>
        </p:spPr>
        <p:txBody>
          <a:bodyPr>
            <a:normAutofit fontScale="85000" lnSpcReduction="20000"/>
          </a:bodyPr>
          <a:lstStyle/>
          <a:p>
            <a:pPr fontAlgn="base"/>
            <a:r>
              <a:rPr lang="ru-RU" dirty="0"/>
              <a:t>Кружок театральная студия «</a:t>
            </a:r>
            <a:r>
              <a:rPr lang="ru-RU" dirty="0" err="1"/>
              <a:t>Арлекино</a:t>
            </a:r>
            <a:r>
              <a:rPr lang="ru-RU" dirty="0"/>
              <a:t>»</a:t>
            </a:r>
          </a:p>
          <a:p>
            <a:pPr fontAlgn="base"/>
            <a:r>
              <a:rPr lang="ru-RU" dirty="0" smtClean="0"/>
              <a:t>Кружок </a:t>
            </a:r>
            <a:r>
              <a:rPr lang="ru-RU" dirty="0"/>
              <a:t>увлекательная </a:t>
            </a:r>
            <a:r>
              <a:rPr lang="ru-RU" dirty="0" err="1"/>
              <a:t>тестопластика</a:t>
            </a:r>
            <a:r>
              <a:rPr lang="ru-RU" dirty="0"/>
              <a:t> «Пышка»</a:t>
            </a:r>
          </a:p>
          <a:p>
            <a:pPr fontAlgn="base"/>
            <a:r>
              <a:rPr lang="ru-RU" dirty="0"/>
              <a:t>Кружок  «Чудесна мастерская»</a:t>
            </a:r>
          </a:p>
          <a:p>
            <a:pPr fontAlgn="base"/>
            <a:r>
              <a:rPr lang="ru-RU" dirty="0"/>
              <a:t>Кружок «</a:t>
            </a:r>
            <a:r>
              <a:rPr lang="ru-RU" dirty="0" err="1"/>
              <a:t>Звуковичок</a:t>
            </a:r>
            <a:r>
              <a:rPr lang="ru-RU" dirty="0"/>
              <a:t>»</a:t>
            </a:r>
          </a:p>
          <a:p>
            <a:pPr fontAlgn="base"/>
            <a:r>
              <a:rPr lang="ru-RU" dirty="0" smtClean="0"/>
              <a:t>Кружок «Акварелька»</a:t>
            </a:r>
          </a:p>
          <a:p>
            <a:pPr fontAlgn="base"/>
            <a:r>
              <a:rPr lang="ru-RU" dirty="0" smtClean="0"/>
              <a:t>Кружок </a:t>
            </a:r>
            <a:r>
              <a:rPr lang="ru-RU" dirty="0"/>
              <a:t>«Школа мяча»</a:t>
            </a:r>
          </a:p>
          <a:p>
            <a:pPr fontAlgn="base"/>
            <a:r>
              <a:rPr lang="ru-RU" dirty="0" smtClean="0"/>
              <a:t>Кружок «</a:t>
            </a:r>
            <a:r>
              <a:rPr lang="ru-RU" dirty="0" err="1" smtClean="0"/>
              <a:t>Логоритмика</a:t>
            </a:r>
            <a:r>
              <a:rPr lang="ru-RU" dirty="0" smtClean="0"/>
              <a:t>»</a:t>
            </a:r>
          </a:p>
          <a:p>
            <a:pPr fontAlgn="base"/>
            <a:r>
              <a:rPr lang="ru-RU" dirty="0" smtClean="0"/>
              <a:t>Кружок </a:t>
            </a:r>
            <a:r>
              <a:rPr lang="ru-RU" dirty="0"/>
              <a:t>«Я вижу мир»</a:t>
            </a: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476672"/>
            <a:ext cx="7175351" cy="245695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000" dirty="0">
                <a:effectLst/>
              </a:rPr>
              <a:t>МАДОУ № 63 «Искорка»  оказывает услуги по дополнительному образованию (кружковая работа), предусмотренные Уставом ДОУ. Реализация программ дополнительного образования позволяет строить образовательный процесс с учётом индивидуальных склонностей и предпочтений ребёнка, предоставляя возможность самореализации каждому воспитаннику.</a:t>
            </a:r>
            <a:br>
              <a:rPr lang="ru-RU" sz="2000" dirty="0">
                <a:effectLst/>
              </a:rPr>
            </a:b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484241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6512511" cy="1143000"/>
          </a:xfrm>
        </p:spPr>
        <p:txBody>
          <a:bodyPr/>
          <a:lstStyle/>
          <a:p>
            <a:r>
              <a:rPr lang="ru-RU" sz="3600" dirty="0"/>
              <a:t>Кружковая деятельность 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268760"/>
            <a:ext cx="3346704" cy="5040560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Кружковая деятельность в детском саду направлена на всесторонне развитие ребенка.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развитие мелкой моторики рук.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активизацию познавательной деятельности.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потребности в двигательной деятельности.</a:t>
            </a:r>
          </a:p>
          <a:p>
            <a:endParaRPr lang="ru-RU" dirty="0"/>
          </a:p>
        </p:txBody>
      </p:sp>
      <p:pic>
        <p:nvPicPr>
          <p:cNvPr id="5" name="Объект 3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83968" y="1364114"/>
            <a:ext cx="1781307" cy="2376264"/>
          </a:xfr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4062117"/>
            <a:ext cx="2880320" cy="216024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2240" y="1340768"/>
            <a:ext cx="1799707" cy="2399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63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7" y="4372168"/>
            <a:ext cx="7550224" cy="1649120"/>
          </a:xfrm>
        </p:spPr>
        <p:txBody>
          <a:bodyPr/>
          <a:lstStyle/>
          <a:p>
            <a:pPr marL="0" indent="0" algn="l">
              <a:buNone/>
            </a:pPr>
            <a: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В течение года кружки посещало 127 детей (62%).  Дополнительное образование выстраивается в следующих направлениях: художественное, физкультурно-спортивное, техническое, социально – педагогическое.</a:t>
            </a:r>
            <a:br>
              <a:rPr lang="ru-RU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</a:br>
            <a:endParaRPr lang="ru-RU" sz="22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983311605"/>
              </p:ext>
            </p:extLst>
          </p:nvPr>
        </p:nvGraphicFramePr>
        <p:xfrm>
          <a:off x="1143000" y="731838"/>
          <a:ext cx="6400800" cy="34750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4038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520623" cy="720080"/>
          </a:xfrm>
        </p:spPr>
        <p:txBody>
          <a:bodyPr/>
          <a:lstStyle/>
          <a:p>
            <a:r>
              <a:rPr lang="ru-RU" sz="2400" dirty="0">
                <a:effectLst/>
              </a:rPr>
              <a:t>Результаты деятельности </a:t>
            </a:r>
            <a:r>
              <a:rPr lang="ru-RU" sz="2400" dirty="0" smtClean="0">
                <a:effectLst/>
              </a:rPr>
              <a:t>МАДОУ по результатам  педагогической диагностики.</a:t>
            </a:r>
            <a:endParaRPr lang="ru-RU" sz="24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508173451"/>
              </p:ext>
            </p:extLst>
          </p:nvPr>
        </p:nvGraphicFramePr>
        <p:xfrm>
          <a:off x="827584" y="1412776"/>
          <a:ext cx="7089319" cy="3456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979712" y="4948855"/>
            <a:ext cx="6224479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lvl="3"/>
            <a:r>
              <a:rPr lang="ru-RU" sz="1400" b="1" dirty="0"/>
              <a:t>Мониторинг выполнения программы по результатам педагогической диагностики по образовательным областям </a:t>
            </a:r>
            <a:r>
              <a:rPr lang="ru-RU" sz="1400" b="1" dirty="0" smtClean="0"/>
              <a:t>2017 </a:t>
            </a:r>
            <a:r>
              <a:rPr lang="ru-RU" sz="1400" b="1" dirty="0"/>
              <a:t>– </a:t>
            </a:r>
            <a:r>
              <a:rPr lang="ru-RU" sz="1400" b="1" dirty="0" smtClean="0"/>
              <a:t>2018 </a:t>
            </a:r>
            <a:r>
              <a:rPr lang="ru-RU" sz="1400" b="1" dirty="0"/>
              <a:t>учебный </a:t>
            </a:r>
            <a:r>
              <a:rPr lang="ru-RU" sz="1400" b="1" dirty="0" smtClean="0"/>
              <a:t>год.  В 2018 году дошкольное учреждение выпустило 30 выпускников в общеобразовательные школы. </a:t>
            </a:r>
            <a:endParaRPr lang="ru-RU" sz="1400" dirty="0"/>
          </a:p>
          <a:p>
            <a:pPr lvl="3"/>
            <a:endParaRPr lang="ru-RU" sz="800" dirty="0"/>
          </a:p>
        </p:txBody>
      </p:sp>
    </p:spTree>
    <p:extLst>
      <p:ext uri="{BB962C8B-B14F-4D97-AF65-F5344CB8AC3E}">
        <p14:creationId xmlns:p14="http://schemas.microsoft.com/office/powerpoint/2010/main" val="676662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793750"/>
            <a:ext cx="7848872" cy="1143000"/>
          </a:xfrm>
        </p:spPr>
        <p:txBody>
          <a:bodyPr/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потенциал</a:t>
            </a:r>
            <a:b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педагогических работников  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212661"/>
              </p:ext>
            </p:extLst>
          </p:nvPr>
        </p:nvGraphicFramePr>
        <p:xfrm>
          <a:off x="899592" y="2420888"/>
          <a:ext cx="7056783" cy="295232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8601"/>
                <a:gridCol w="3594248"/>
                <a:gridCol w="3133934"/>
              </a:tblGrid>
              <a:tr h="59170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Количественный и качественный состав педагогических кадров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2017-2018  </a:t>
                      </a:r>
                      <a:r>
                        <a:rPr lang="ru-RU" sz="1400" dirty="0">
                          <a:effectLst/>
                        </a:rPr>
                        <a:t>учебный 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29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педагогов в ОУ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 – 100%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29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имеют высшее образование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15 – 90%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58550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имеют средне-специальное образование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 – 10%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29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имеют высшую кв. категорию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– 5%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29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имеют первую кв. категорию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11 – 60%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29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 аттестованы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 – 35%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  <a:tr h="2958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Имеют соответствие должности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6508" marR="66508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20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6512511" cy="1143000"/>
          </a:xfrm>
        </p:spPr>
        <p:txBody>
          <a:bodyPr/>
          <a:lstStyle/>
          <a:p>
            <a:r>
              <a:rPr lang="ru-RU" sz="24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профессиональная переподготовка педагогических кадров</a:t>
            </a:r>
            <a:r>
              <a:rPr lang="ru-RU" sz="1800" dirty="0">
                <a:effectLst/>
              </a:rPr>
              <a:t/>
            </a:r>
            <a:br>
              <a:rPr lang="ru-RU" sz="1800" dirty="0">
                <a:effectLst/>
              </a:rPr>
            </a:br>
            <a:endParaRPr lang="ru-RU" sz="1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455909115"/>
              </p:ext>
            </p:extLst>
          </p:nvPr>
        </p:nvGraphicFramePr>
        <p:xfrm>
          <a:off x="1115616" y="1268760"/>
          <a:ext cx="7231518" cy="3214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46233"/>
                <a:gridCol w="1942262"/>
                <a:gridCol w="1943023"/>
              </a:tblGrid>
              <a:tr h="48938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Прошедшие курсы повышения квалификации за </a:t>
                      </a:r>
                      <a:r>
                        <a:rPr lang="ru-RU" sz="1400" dirty="0" smtClean="0">
                          <a:effectLst/>
                        </a:rPr>
                        <a:t>2017-2018 </a:t>
                      </a:r>
                      <a:r>
                        <a:rPr lang="ru-RU" sz="1400" dirty="0">
                          <a:effectLst/>
                        </a:rPr>
                        <a:t>год по ФГОС ДО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Всего педагогов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17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100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4893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Курсы повышения квалификации по ФГОС  ДО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0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99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Запланировано на курсы повышения квалификации по ФГОС  ДО  на </a:t>
                      </a:r>
                      <a:r>
                        <a:rPr lang="ru-RU" sz="1400" dirty="0" smtClean="0">
                          <a:effectLst/>
                        </a:rPr>
                        <a:t>2017-2018 </a:t>
                      </a:r>
                      <a:r>
                        <a:rPr lang="ru-RU" sz="1400" dirty="0">
                          <a:effectLst/>
                        </a:rPr>
                        <a:t>учебный 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2343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Переподготовка по ФГОС ДО 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29%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443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Запланировано переподготовка  по ФГОС  ДО  на </a:t>
                      </a:r>
                      <a:r>
                        <a:rPr lang="ru-RU" sz="1400" dirty="0" smtClean="0">
                          <a:effectLst/>
                        </a:rPr>
                        <a:t>2018-2019 </a:t>
                      </a:r>
                      <a:r>
                        <a:rPr lang="ru-RU" sz="1400" dirty="0">
                          <a:effectLst/>
                        </a:rPr>
                        <a:t>учебный год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0%</a:t>
                      </a:r>
                      <a:endParaRPr lang="ru-RU" sz="1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755577" y="4653136"/>
            <a:ext cx="7601014" cy="1872208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>
            <a:lvl1pPr marL="320040" indent="-320040" algn="r" defTabSz="914400" rtl="0" eaLnBrk="1" latinLnBrk="0" hangingPunct="1">
              <a:spcBef>
                <a:spcPct val="0"/>
              </a:spcBef>
              <a:buClr>
                <a:schemeClr val="accent6">
                  <a:lumMod val="75000"/>
                </a:schemeClr>
              </a:buClr>
              <a:buSzPct val="128000"/>
              <a:buFont typeface="Georgia" pitchFamily="18" charset="0"/>
              <a:buChar char="*"/>
              <a:defRPr sz="4600" b="1" i="0" kern="120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>
                  <a:reflection blurRad="6350" stA="55000" endA="300" endPos="455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ru-RU" sz="1600" dirty="0">
                <a:effectLst/>
              </a:rPr>
              <a:t>Повышение квалификации педагогов в период </a:t>
            </a:r>
            <a:r>
              <a:rPr lang="ru-RU" sz="1600" dirty="0" smtClean="0">
                <a:effectLst/>
              </a:rPr>
              <a:t>образовательной </a:t>
            </a:r>
            <a:r>
              <a:rPr lang="ru-RU" sz="1600" dirty="0">
                <a:effectLst/>
              </a:rPr>
              <a:t>системы – насущная задача сегодняшнего дня. Невозможно говорить о перспективах развития ДОУ, о внедрении в педагогическую практику новых форм и методов организации учебного процесса без системной работы по обучению кадров, которая проводится как на уровне муниципалитета, так и на уровне ДОУ. Повышение квалификации носит системный и плановый характер. </a:t>
            </a:r>
          </a:p>
        </p:txBody>
      </p:sp>
    </p:spTree>
    <p:extLst>
      <p:ext uri="{BB962C8B-B14F-4D97-AF65-F5344CB8AC3E}">
        <p14:creationId xmlns:p14="http://schemas.microsoft.com/office/powerpoint/2010/main" val="296035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20623" cy="720080"/>
          </a:xfrm>
        </p:spPr>
        <p:txBody>
          <a:bodyPr/>
          <a:lstStyle/>
          <a:p>
            <a:pPr algn="l"/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снижению заболеваемости</a:t>
            </a:r>
            <a:r>
              <a:rPr lang="ru-RU" sz="2800" dirty="0">
                <a:effectLst/>
              </a:rPr>
              <a:t>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11560" y="1124744"/>
            <a:ext cx="3816424" cy="525658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Полноценное развитие воспитанников невозможно без физического воспитания. В связи с этим, физкультурно-оздоровительная работа в детском саду имеет большое значение, как для укрепления здоровья, так и для формирования двигательных умений и навыков, являющихся значимыми компонентами в познавательном и эмоциональном развитии воспитанников.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20072" y="1265012"/>
            <a:ext cx="3181443" cy="237626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24128" y="4149080"/>
            <a:ext cx="3014217" cy="2251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76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60648"/>
            <a:ext cx="7808655" cy="864096"/>
          </a:xfrm>
        </p:spPr>
        <p:txBody>
          <a:bodyPr/>
          <a:lstStyle/>
          <a:p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закаливающих мероприятий в ДОУ</a:t>
            </a:r>
            <a:endParaRPr lang="ru-RU" sz="2800" dirty="0">
              <a:solidFill>
                <a:schemeClr val="accent3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084890878"/>
              </p:ext>
            </p:extLst>
          </p:nvPr>
        </p:nvGraphicFramePr>
        <p:xfrm>
          <a:off x="1043608" y="1268760"/>
          <a:ext cx="7488832" cy="48965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44416"/>
                <a:gridCol w="3744416"/>
              </a:tblGrid>
              <a:tr h="24690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Система закаливания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Формы работы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493807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 повседневной жизни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Утренний прием на свежем воздухе в летнее время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Облегченная форма одежды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Ежедневные прогулки на свежем воздухе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Дневной сон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4732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Солнечные ванны в летний период времени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Гигиенические процедуры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Проветривание помещений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rowSpan="7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Специально организованные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Рациональное питание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Утренняя гимнастика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7197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Профилактическая Гимнастика (пальчиковая, дыхательная, артикуляционная)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Физкультурно-оздоровительные занятия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49380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Активный отдых (каникулы, дни здоровья, игры, развлечения, досуги, праздники)</a:t>
                      </a:r>
                      <a:endParaRPr lang="ru-RU" sz="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Фитотерапия (чай из шиповника)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  <a:tr h="2469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витаминотерапия</a:t>
                      </a:r>
                      <a:endParaRPr lang="ru-RU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53960" marR="5396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9779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692696"/>
            <a:ext cx="3346704" cy="5472608"/>
          </a:xfrm>
        </p:spPr>
        <p:txBody>
          <a:bodyPr>
            <a:normAutofit fontScale="77500" lnSpcReduction="20000"/>
          </a:bodyPr>
          <a:lstStyle/>
          <a:p>
            <a:r>
              <a:rPr lang="ru-RU" sz="2300" dirty="0"/>
              <a:t>Один из самых важных показателей – это динамика заболеваемости воспитанников детского сада.</a:t>
            </a:r>
          </a:p>
          <a:p>
            <a:r>
              <a:rPr lang="ru-RU" sz="2300" dirty="0"/>
              <a:t>В </a:t>
            </a:r>
            <a:r>
              <a:rPr lang="ru-RU" sz="2300" dirty="0" smtClean="0"/>
              <a:t>2017-2018 </a:t>
            </a:r>
            <a:r>
              <a:rPr lang="ru-RU" sz="2300" dirty="0"/>
              <a:t>учебном году особое внимание уделялось оздоровительным мероприятиям: щадящий режим и проведение большого времени на свежем воздухе. Таким образом, укрепление здоровья детей становится ценностным приоритетом всей </a:t>
            </a:r>
            <a:r>
              <a:rPr lang="ru-RU" sz="2300" dirty="0" err="1"/>
              <a:t>воспитательно</a:t>
            </a:r>
            <a:r>
              <a:rPr lang="ru-RU" sz="2300" dirty="0"/>
              <a:t> – образовательной работы детского сада не только в плане физического воспитания, но и обучения в целом. </a:t>
            </a:r>
          </a:p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03074473"/>
              </p:ext>
            </p:extLst>
          </p:nvPr>
        </p:nvGraphicFramePr>
        <p:xfrm>
          <a:off x="4283968" y="548680"/>
          <a:ext cx="4536503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9826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92631" cy="1143000"/>
          </a:xfrm>
        </p:spPr>
        <p:txBody>
          <a:bodyPr/>
          <a:lstStyle/>
          <a:p>
            <a:r>
              <a:rPr lang="ru-RU" sz="2800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предупреждению детского дорожно-транспортного травматизма</a:t>
            </a:r>
            <a:r>
              <a:rPr lang="ru-RU" sz="2800" dirty="0"/>
              <a:t>.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755576" y="1700808"/>
            <a:ext cx="3346704" cy="4752528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ru-RU" sz="2300" dirty="0"/>
              <a:t>Большая работа проведена в ДОУ по предупреждению детского дорожно-транспортного травматизма. Разработан паспорт безопасности дорожного движения. Наличие и содержание наглядной пропаганды по обучению детей дошкольного возраста правилам дорожного движения, макеты по обучению детей правилам дорожного движения в каждой возрастной группе, а также: 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644008" y="1700808"/>
            <a:ext cx="3346704" cy="4680520"/>
          </a:xfrm>
        </p:spPr>
        <p:txBody>
          <a:bodyPr>
            <a:normAutofit fontScale="92500" lnSpcReduction="20000"/>
          </a:bodyPr>
          <a:lstStyle/>
          <a:p>
            <a:pPr lvl="0" algn="just"/>
            <a:r>
              <a:rPr lang="ru-RU" sz="2600" dirty="0"/>
              <a:t>настольно-печатные и дидактические игры;</a:t>
            </a:r>
          </a:p>
          <a:p>
            <a:pPr lvl="0" algn="just"/>
            <a:r>
              <a:rPr lang="ru-RU" sz="2600" dirty="0"/>
              <a:t>иллюстративный материал;</a:t>
            </a:r>
          </a:p>
          <a:p>
            <a:pPr lvl="0" algn="just"/>
            <a:r>
              <a:rPr lang="ru-RU" sz="2600" dirty="0"/>
              <a:t>детская литература;</a:t>
            </a:r>
          </a:p>
          <a:p>
            <a:pPr lvl="0" algn="just"/>
            <a:r>
              <a:rPr lang="ru-RU" sz="2600" dirty="0"/>
              <a:t>мультимедийные презентации;</a:t>
            </a:r>
          </a:p>
          <a:p>
            <a:pPr lvl="0" algn="just"/>
            <a:r>
              <a:rPr lang="ru-RU" sz="2600" dirty="0"/>
              <a:t>аудио и видео материалы;</a:t>
            </a:r>
          </a:p>
          <a:p>
            <a:pPr lvl="0" algn="just"/>
            <a:r>
              <a:rPr lang="ru-RU" sz="2600" dirty="0"/>
              <a:t>наглядная информация для родителей и другое.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98495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5736" y="332656"/>
            <a:ext cx="5966666" cy="536272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</a:t>
            </a: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71600" y="1124744"/>
            <a:ext cx="7021332" cy="4318227"/>
          </a:xfrm>
        </p:spPr>
        <p:txBody>
          <a:bodyPr/>
          <a:lstStyle/>
          <a:p>
            <a:pPr algn="l"/>
            <a:r>
              <a:rPr lang="ru-RU" dirty="0" smtClean="0"/>
              <a:t>Общая характеристика учреждения</a:t>
            </a:r>
          </a:p>
          <a:p>
            <a:pPr algn="l"/>
            <a:r>
              <a:rPr lang="ru-RU" dirty="0"/>
              <a:t>Особенности </a:t>
            </a:r>
            <a:r>
              <a:rPr lang="ru-RU" dirty="0" err="1"/>
              <a:t>воспитательно</a:t>
            </a:r>
            <a:r>
              <a:rPr lang="ru-RU" dirty="0"/>
              <a:t>-образовательного </a:t>
            </a:r>
            <a:r>
              <a:rPr lang="ru-RU" dirty="0" smtClean="0"/>
              <a:t>процесса</a:t>
            </a:r>
          </a:p>
          <a:p>
            <a:pPr algn="l"/>
            <a:r>
              <a:rPr lang="ru-RU" dirty="0"/>
              <a:t>Мониторинг уровня развития </a:t>
            </a:r>
            <a:r>
              <a:rPr lang="ru-RU" dirty="0" smtClean="0"/>
              <a:t>детей.</a:t>
            </a:r>
          </a:p>
          <a:p>
            <a:pPr algn="l"/>
            <a: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Кадровый потенциал</a:t>
            </a:r>
            <a:b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педагогических работников </a:t>
            </a:r>
            <a:endParaRPr lang="ru-RU" dirty="0" smtClean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Повышение квалификации и профессиональная переподготовка</a:t>
            </a:r>
            <a:endParaRPr lang="ru-RU" dirty="0" smtClean="0"/>
          </a:p>
          <a:p>
            <a:pPr algn="l"/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снижению заболеваемости</a:t>
            </a:r>
            <a:endParaRPr lang="ru-RU" dirty="0"/>
          </a:p>
          <a:p>
            <a:pPr algn="l"/>
            <a:endParaRPr lang="ru-RU" dirty="0" smtClean="0"/>
          </a:p>
          <a:p>
            <a:pPr algn="l"/>
            <a:endParaRPr lang="ru-RU" dirty="0" smtClean="0"/>
          </a:p>
          <a:p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542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372" y="548680"/>
            <a:ext cx="3346450" cy="2509837"/>
          </a:xfrm>
        </p:spPr>
      </p:pic>
      <p:pic>
        <p:nvPicPr>
          <p:cNvPr id="9" name="Объект 8"/>
          <p:cNvPicPr>
            <a:picLocks noGrp="1" noChangeAspect="1"/>
          </p:cNvPicPr>
          <p:nvPr>
            <p:ph sz="quarter" idx="14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60032" y="548680"/>
            <a:ext cx="3408378" cy="2545763"/>
          </a:xfrm>
        </p:spPr>
      </p:pic>
      <p:pic>
        <p:nvPicPr>
          <p:cNvPr id="6146" name="Picture 2" descr="F:\image-0-02-05-4cf2c2d29ec0100521c8b70acdb2eda835608b9159f852c770f429e6dffcee3f-V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3568" y="3305142"/>
            <a:ext cx="3253146" cy="2520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 descr="F:\20170327_095907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60032" y="3308978"/>
            <a:ext cx="3552395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816461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83568" y="692697"/>
            <a:ext cx="7920879" cy="4680520"/>
          </a:xfrm>
        </p:spPr>
        <p:txBody>
          <a:bodyPr/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 территории детского сада ребенок проводит много времени. От того, насколько она будет ухоженной, красивой, разумно спланированной, периодически обновляющейся, совмещающей любование дарами природы с решением вопросов экологического, нравственного, физического, художественного воспитания, будет зависеть, каких детей мы воспитаем.</a:t>
            </a:r>
            <a:endParaRPr lang="ru-RU" sz="2000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1800" b="1" i="1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	</a:t>
            </a:r>
            <a:r>
              <a:rPr lang="ru-RU" sz="20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Оформление участка детского сада дает нашим воспитанникам возможность наблюдать, исследовать, проводить опыты, трудиться, а потом в театрализованной, музыкальной, изобразительной деятельности отражать свои впечатления от взаимодействия с природой.</a:t>
            </a:r>
            <a:endParaRPr lang="ru-RU" sz="1800" b="1" i="1" dirty="0"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4572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625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339975" y="246464"/>
            <a:ext cx="6726440" cy="537241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Нам важно оформление внутренних помещений 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975" y="836613"/>
            <a:ext cx="2730500" cy="193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3850" y="260350"/>
            <a:ext cx="1889125" cy="2520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19700" y="836613"/>
            <a:ext cx="1693863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76825" y="3284538"/>
            <a:ext cx="2160588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88125" y="4797425"/>
            <a:ext cx="2341563" cy="175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1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92950" y="908050"/>
            <a:ext cx="1824038" cy="243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" name="Picture 1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0825" y="4941888"/>
            <a:ext cx="1843088" cy="159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4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1188" y="2924175"/>
            <a:ext cx="144780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15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39975" y="2924175"/>
            <a:ext cx="2455863" cy="184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92425" y="5013325"/>
            <a:ext cx="1625600" cy="154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5" name="Picture 17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7900" y="4868863"/>
            <a:ext cx="1122363" cy="1679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927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7691" y="3459890"/>
            <a:ext cx="3065248" cy="1932045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8667" y="430353"/>
            <a:ext cx="2088232" cy="3132348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4" name="Picture 9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03177" y="3682080"/>
            <a:ext cx="2065338" cy="1550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10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66715" y="5233067"/>
            <a:ext cx="3403600" cy="153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24832" y="1235633"/>
            <a:ext cx="1786411" cy="2382358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12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85915" y="1234155"/>
            <a:ext cx="165100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3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654" y="2708920"/>
            <a:ext cx="2087562" cy="278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876" y="419530"/>
            <a:ext cx="1923340" cy="2563711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0" name="Рисунок 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07876" y="490967"/>
            <a:ext cx="1923340" cy="2563712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Picture 16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55687" y="4457573"/>
            <a:ext cx="1538287" cy="2160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2614584" y="190935"/>
            <a:ext cx="4205699" cy="789793"/>
          </a:xfrm>
        </p:spPr>
        <p:txBody>
          <a:bodyPr/>
          <a:lstStyle/>
          <a:p>
            <a:r>
              <a:rPr lang="ru-RU" sz="20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 важна территория детского сада </a:t>
            </a:r>
            <a:endParaRPr lang="ru-RU" sz="2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7167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317613"/>
            <a:ext cx="7776864" cy="648072"/>
          </a:xfrm>
        </p:spPr>
        <p:txBody>
          <a:bodyPr/>
          <a:lstStyle/>
          <a:p>
            <a:r>
              <a:rPr lang="ru-RU" sz="28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САМОЕ ГЛАВНОЕ ЛЮБОВЬ К ДЕТЯМ! </a:t>
            </a:r>
            <a:endParaRPr lang="ru-RU" sz="28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965685"/>
            <a:ext cx="2324313" cy="174323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9911" y="2889150"/>
            <a:ext cx="1618128" cy="2157503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30194" y="3041586"/>
            <a:ext cx="2470172" cy="1852630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7181" y="1006052"/>
            <a:ext cx="1655193" cy="220692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37181" y="3967901"/>
            <a:ext cx="1646558" cy="2195411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491880" y="1067626"/>
            <a:ext cx="1366142" cy="1821524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6336" y="1087414"/>
            <a:ext cx="1199026" cy="1598702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85892" y="3212976"/>
            <a:ext cx="1619913" cy="2159884"/>
          </a:xfrm>
          <a:prstGeom prst="rect">
            <a:avLst/>
          </a:prstGeom>
        </p:spPr>
      </p:pic>
      <p:pic>
        <p:nvPicPr>
          <p:cNvPr id="16" name="Picture 9" descr="SAM_1418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7496" y="5046653"/>
            <a:ext cx="1692870" cy="16158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3568" y="4978838"/>
            <a:ext cx="2344976" cy="1751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22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16824" cy="1143000"/>
          </a:xfrm>
        </p:spPr>
        <p:txBody>
          <a:bodyPr/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Добро пожаловать в МАДОУ №63 «Искорка» </a:t>
            </a:r>
          </a:p>
        </p:txBody>
      </p:sp>
      <p:pic>
        <p:nvPicPr>
          <p:cNvPr id="4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411760" y="1916832"/>
            <a:ext cx="4536504" cy="422468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47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332656"/>
            <a:ext cx="7416824" cy="1143000"/>
          </a:xfrm>
        </p:spPr>
        <p:txBody>
          <a:bodyPr/>
          <a:lstStyle/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детский сад? </a:t>
            </a:r>
            <a:endParaRPr lang="ru-RU" dirty="0">
              <a:solidFill>
                <a:schemeClr val="accent3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987824" y="1628800"/>
            <a:ext cx="4824536" cy="4320480"/>
          </a:xfrm>
        </p:spPr>
        <p:txBody>
          <a:bodyPr>
            <a:normAutofit fontScale="77500" lnSpcReduction="20000"/>
          </a:bodyPr>
          <a:lstStyle/>
          <a:p>
            <a:r>
              <a:rPr lang="ru-RU" altLang="ru-RU" sz="2000" b="1" i="1" dirty="0">
                <a:solidFill>
                  <a:srgbClr val="009900"/>
                </a:solidFill>
                <a:cs typeface="Times New Roman" pitchFamily="18" charset="0"/>
              </a:rPr>
              <a:t> </a:t>
            </a: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– это сад,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Где стоят деревья в ряд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 каждой ветке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Вырастают детки,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Румяные, счастливые,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Крикливые, драчливые,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Прицеплены на бантики,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на елке фантики.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смеются, и жужжат,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Словно пчелы в мае…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такое детский сад,</a:t>
            </a:r>
            <a:b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600" b="1" i="1" dirty="0">
                <a:solidFill>
                  <a:srgbClr val="0099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Мы, конечно, знаем.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988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764704"/>
            <a:ext cx="2970329" cy="3960440"/>
          </a:xfrm>
        </p:spPr>
      </p:pic>
      <p:sp>
        <p:nvSpPr>
          <p:cNvPr id="6" name="Объект 5"/>
          <p:cNvSpPr>
            <a:spLocks noGrp="1"/>
          </p:cNvSpPr>
          <p:nvPr>
            <p:ph sz="quarter" idx="14"/>
          </p:nvPr>
        </p:nvSpPr>
        <p:spPr>
          <a:xfrm>
            <a:off x="3923928" y="731520"/>
            <a:ext cx="5040560" cy="5649808"/>
          </a:xfrm>
        </p:spPr>
        <p:txBody>
          <a:bodyPr>
            <a:normAutofit/>
          </a:bodyPr>
          <a:lstStyle/>
          <a:p>
            <a:pPr marL="45720" indent="0" algn="just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Заведующий МАДОУ №63 «Искорка -  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Бартошевич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Людмила Вадимовна.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Работу МАДОУ №63 «Искорка»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 в соответствии с Законом РФ «Об образовании в Российской Федерации» от 29.12.2012 № 273-ФЗ, Законом Московской области «Об образовании» от 27.07.2013 №94/2013-ОЗ, Законом РФ «О защите прав потребителей» от 07.02.1992 №2300-1, Законом РФ «О некоммерческих организациях от 12.01.1996 №7-ФЗ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Уставом МАДОУ №63 «Искорка».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946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332656"/>
            <a:ext cx="6830762" cy="536272"/>
          </a:xfrm>
        </p:spPr>
        <p:txBody>
          <a:bodyPr/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учреждения  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99592" y="908720"/>
            <a:ext cx="7488832" cy="5184576"/>
          </a:xfrm>
        </p:spPr>
        <p:txBody>
          <a:bodyPr>
            <a:noAutofit/>
          </a:bodyPr>
          <a:lstStyle/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МАДОУ №63 «Искорка»  основан в 2007 году, дошкольное образовательное учреждение зарегистрировано и функционирует в соответствии с нормативными документами в сфере образования Российской Федерации.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и полномочия учредителя осуществляет администрация городского округа Мытищи в лице Главы городского округа Мытищи.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Лицензия Министерства образования Московской области №74995 от 09 декабря 2015г. серия 50 Л 01, №0006875, срок действия лицензии </a:t>
            </a:r>
            <a:r>
              <a:rPr lang="ru-RU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бессрочно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Устав утвержден Главой Мытищинского муниципального района от 12.15.2015г. №913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Адрес: 141018, Московская область, город Мытищи, ул. Благовещенская д.3А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   8(498)720-54-92,  8(498)720-54-93;    </a:t>
            </a:r>
          </a:p>
          <a:p>
            <a:pPr marL="45720" algn="just"/>
            <a:r>
              <a:rPr lang="ru-RU" sz="1600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эл.адрес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dou_63@edu-mytyshi.ru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 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http://madou63.edummr.ru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обучения: очная 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 обучения: 5 лет </a:t>
            </a:r>
          </a:p>
          <a:p>
            <a:pPr marL="45720" algn="just"/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Язык обучения: русский</a:t>
            </a:r>
          </a:p>
          <a:p>
            <a:pPr algn="l"/>
            <a:endParaRPr lang="ru-RU" sz="1400" b="1" dirty="0"/>
          </a:p>
          <a:p>
            <a:pPr algn="l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619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27584" y="116632"/>
            <a:ext cx="7742731" cy="864096"/>
          </a:xfrm>
        </p:spPr>
        <p:txBody>
          <a:bodyPr/>
          <a:lstStyle/>
          <a:p>
            <a:r>
              <a:rPr lang="ru-RU" sz="36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Характеристика учреждения 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8569" y="1628800"/>
            <a:ext cx="3320621" cy="1728192"/>
          </a:xfrm>
        </p:spPr>
      </p:pic>
      <p:sp>
        <p:nvSpPr>
          <p:cNvPr id="8" name="Прямоугольник 7"/>
          <p:cNvSpPr/>
          <p:nvPr/>
        </p:nvSpPr>
        <p:spPr>
          <a:xfrm>
            <a:off x="3998315" y="1412776"/>
            <a:ext cx="4572000" cy="511678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Здание двухэтажное, обеспечивается централизованным отоплением, канализацией, водопроводом. Территория детского сада озеленена насаждениями. На территории учреждения имеются различные виды деревьев и кустарников, клумбы.</a:t>
            </a:r>
          </a:p>
          <a:p>
            <a:pPr marL="45720" algn="just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</a:pPr>
            <a:r>
              <a:rPr lang="ru-RU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Зона застройки включает основное здание ДОУ, расположенное в центре земельного участка. Игровая территория включает в себя: 6 групповых площадок с комбинированным покрытием. Для защиты детей от солнца и осадков на территории групповых площадок установлены теневые навесы.</a:t>
            </a:r>
          </a:p>
        </p:txBody>
      </p:sp>
      <p:pic>
        <p:nvPicPr>
          <p:cNvPr id="1026" name="Picture 2" descr="F:\Рисунок1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323528" y="3717032"/>
            <a:ext cx="3395662" cy="2381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07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692696"/>
            <a:ext cx="3744416" cy="5760640"/>
          </a:xfrm>
        </p:spPr>
        <p:txBody>
          <a:bodyPr>
            <a:noAutofit/>
          </a:bodyPr>
          <a:lstStyle/>
          <a:p>
            <a:pPr marL="4572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 имеются: музыкальный зал, физкультурный зал, кабинет учителя-логопеда, кабинет педагога-психолога, кабинет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изодеятельности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 же кабинет заведующего, кабинет заместителя по безопасности, кабинет заместителя по АХР, методический кабинет, медицинский кабинет. </a:t>
            </a:r>
          </a:p>
          <a:p>
            <a:pPr marL="45720"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оснащен системой видеонаблюдения, пожарной сигнализацией, тревожной сигнализацией. </a:t>
            </a: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quarter" idx="14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43017" y="4581129"/>
            <a:ext cx="2016224" cy="1512168"/>
          </a:xfrm>
        </p:spPr>
      </p:pic>
      <p:pic>
        <p:nvPicPr>
          <p:cNvPr id="2051" name="Picture 3" descr="C:\Users\Елена\Desktop\Сайт\SAM_0117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1720513" y="-8736013"/>
            <a:ext cx="5400000" cy="405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C:\Users\Елена\Desktop\Сайт\Спортивный зал МАДОУ 63 - 11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0964" y="1033119"/>
            <a:ext cx="1983386" cy="1483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C:\Users\Елена\Desktop\Сайт\IMG_20180115_130043. - 11jpg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70964" y="2852936"/>
            <a:ext cx="2016224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626384" y="692696"/>
            <a:ext cx="1920351" cy="144016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26384" y="2516231"/>
            <a:ext cx="1920351" cy="15794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5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58138" y="4671144"/>
            <a:ext cx="1441875" cy="1924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5329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560840" cy="1080120"/>
          </a:xfrm>
        </p:spPr>
        <p:txBody>
          <a:bodyPr/>
          <a:lstStyle/>
          <a:p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</a:t>
            </a:r>
            <a:r>
              <a:rPr lang="ru-RU" sz="3200" dirty="0" err="1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3200" dirty="0">
                <a:solidFill>
                  <a:schemeClr val="accent3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67544" y="1412776"/>
            <a:ext cx="3744416" cy="5112568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-образовательный процесс в детском саду осуществляется в соответствии с сеткой непосредственно - образовательной деятельности, которая составлена согласно требованиям нормативных документов, к организации дошкольного образования и воспитания, санитарно-эпидемиологических правил и нормативов, с учетом недельной нагрузки, ориентирован на реализацию ФГОС ДО. </a:t>
            </a:r>
          </a:p>
          <a:p>
            <a:pPr algn="just"/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ДОУ работает по программе:  Основная общеобразовательная программа дошкольного образования «От рождения до школы»  под ред. Н.Е. </a:t>
            </a:r>
            <a:r>
              <a:rPr lang="ru-RU" sz="2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Вераксы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Т.С. Комаровой, М.А. Васильевой.</a:t>
            </a:r>
          </a:p>
          <a:p>
            <a:pPr algn="just"/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14"/>
          </p:nvPr>
        </p:nvSpPr>
        <p:spPr>
          <a:xfrm>
            <a:off x="4932040" y="1340768"/>
            <a:ext cx="3600400" cy="4680520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ru-RU" sz="4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образовательный процесс, строится на основе режима дня, утвержденного заведующим, который устанавливает распорядок бодрствования и сна, приема пищи, гигиенических и оздоровительных процедур, организацию непосредственно образовательной деятельности, прогулок и самостоятельной деятельности воспитанников.</a:t>
            </a:r>
          </a:p>
          <a:p>
            <a:pPr algn="just"/>
            <a:endParaRPr lang="ru-RU" sz="4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разработан в соответствии с СанПиНом 2.4.1.3049-13. В план включены пять образовательных областей:</a:t>
            </a:r>
          </a:p>
          <a:p>
            <a:pPr lvl="0" algn="just"/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«Социально – коммуникативное развитие»; </a:t>
            </a:r>
          </a:p>
          <a:p>
            <a:pPr lvl="0" algn="just"/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«Познавательное развитие»; </a:t>
            </a:r>
          </a:p>
          <a:p>
            <a:pPr lvl="0" algn="just"/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«Развитие речи»; </a:t>
            </a:r>
          </a:p>
          <a:p>
            <a:pPr lvl="0" algn="just"/>
            <a:r>
              <a:rPr lang="ru-RU" sz="4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«</a:t>
            </a:r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 эстетическое развитие»; </a:t>
            </a:r>
          </a:p>
          <a:p>
            <a:pPr lvl="0" algn="just"/>
            <a:r>
              <a:rPr lang="ru-RU" sz="4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«Физическое развитие».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040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1112</Words>
  <Application>Microsoft Office PowerPoint</Application>
  <PresentationFormat>Экран (4:3)</PresentationFormat>
  <Paragraphs>144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Воздушный поток</vt:lpstr>
      <vt:lpstr>МУНИЦИПАЛЬНОЕ АВТОНОМНОЕ ДОШКОЛЬНОЕ ОБРАЗОВАТЕЛЬНОЕ УЧРЕЖДЕНИЕ ОБЩЕРАЗВИВАЮЩЕГО ВИДА ДЕТСКИЙ САД №63 «ИСКОРКА»</vt:lpstr>
      <vt:lpstr>Содержание </vt:lpstr>
      <vt:lpstr>Добро пожаловать в МАДОУ №63 «Искорка» </vt:lpstr>
      <vt:lpstr>Что такое детский сад? </vt:lpstr>
      <vt:lpstr>Презентация PowerPoint</vt:lpstr>
      <vt:lpstr>Характеристика учреждения  </vt:lpstr>
      <vt:lpstr>Характеристика учреждения </vt:lpstr>
      <vt:lpstr>Презентация PowerPoint</vt:lpstr>
      <vt:lpstr>Особенности воспитательно-образовательного процесса</vt:lpstr>
      <vt:lpstr>МАДОУ № 63 «Искорка»  оказывает услуги по дополнительному образованию (кружковая работа), предусмотренные Уставом ДОУ. Реализация программ дополнительного образования позволяет строить образовательный процесс с учётом индивидуальных склонностей и предпочтений ребёнка, предоставляя возможность самореализации каждому воспитаннику. </vt:lpstr>
      <vt:lpstr>Кружковая деятельность </vt:lpstr>
      <vt:lpstr>В течение года кружки посещало 127 детей (62%).  Дополнительное образование выстраивается в следующих направлениях: художественное, физкультурно-спортивное, техническое, социально – педагогическое. </vt:lpstr>
      <vt:lpstr>Результаты деятельности МАДОУ по результатам  педагогической диагностики.</vt:lpstr>
      <vt:lpstr>Кадровый потенциал Сведения о педагогических работников  </vt:lpstr>
      <vt:lpstr>Повышение квалификации и профессиональная переподготовка педагогических кадров </vt:lpstr>
      <vt:lpstr>Работа по снижению заболеваемости.</vt:lpstr>
      <vt:lpstr>Система закаливающих мероприятий в ДОУ</vt:lpstr>
      <vt:lpstr>Презентация PowerPoint</vt:lpstr>
      <vt:lpstr>Работа по предупреждению детского дорожно-транспортного травматизма.</vt:lpstr>
      <vt:lpstr>Презентация PowerPoint</vt:lpstr>
      <vt:lpstr>Презентация PowerPoint</vt:lpstr>
      <vt:lpstr>Презентация PowerPoint</vt:lpstr>
      <vt:lpstr>Нам важна территория детского сада </vt:lpstr>
      <vt:lpstr> САМОЕ ГЛАВНОЕ ЛЮБОВЬ К ДЕТЯМ!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36</cp:revision>
  <dcterms:created xsi:type="dcterms:W3CDTF">2018-08-02T11:03:32Z</dcterms:created>
  <dcterms:modified xsi:type="dcterms:W3CDTF">2018-10-17T14:17:23Z</dcterms:modified>
</cp:coreProperties>
</file>